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8"/>
    <p:sldMasterId id="2147484333" r:id="rId9"/>
  </p:sldMasterIdLst>
  <p:notesMasterIdLst>
    <p:notesMasterId r:id="rId28"/>
  </p:notesMasterIdLst>
  <p:handoutMasterIdLst>
    <p:handoutMasterId r:id="rId29"/>
  </p:handoutMasterIdLst>
  <p:sldIdLst>
    <p:sldId id="256" r:id="rId10"/>
    <p:sldId id="260" r:id="rId11"/>
    <p:sldId id="289" r:id="rId12"/>
    <p:sldId id="275" r:id="rId13"/>
    <p:sldId id="272" r:id="rId14"/>
    <p:sldId id="276" r:id="rId15"/>
    <p:sldId id="263" r:id="rId16"/>
    <p:sldId id="278" r:id="rId17"/>
    <p:sldId id="277" r:id="rId18"/>
    <p:sldId id="279" r:id="rId19"/>
    <p:sldId id="283" r:id="rId20"/>
    <p:sldId id="284" r:id="rId21"/>
    <p:sldId id="287" r:id="rId22"/>
    <p:sldId id="285" r:id="rId23"/>
    <p:sldId id="286" r:id="rId24"/>
    <p:sldId id="282" r:id="rId25"/>
    <p:sldId id="281" r:id="rId26"/>
    <p:sldId id="267" r:id="rId27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Author" initials="A" lastIdx="2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125"/>
    <a:srgbClr val="67217A"/>
    <a:srgbClr val="0A79D2"/>
    <a:srgbClr val="404040"/>
    <a:srgbClr val="EAEAEA"/>
    <a:srgbClr val="00188F"/>
    <a:srgbClr val="00176B"/>
    <a:srgbClr val="E3008C"/>
    <a:srgbClr val="FFB900"/>
    <a:srgbClr val="107C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68" autoAdjust="0"/>
    <p:restoredTop sz="95455" autoAdjust="0"/>
  </p:normalViewPr>
  <p:slideViewPr>
    <p:cSldViewPr>
      <p:cViewPr varScale="1">
        <p:scale>
          <a:sx n="84" d="100"/>
          <a:sy n="84" d="100"/>
        </p:scale>
        <p:origin x="226" y="72"/>
      </p:cViewPr>
      <p:guideLst/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3156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34" Type="http://schemas.openxmlformats.org/officeDocument/2006/relationships/tableStyles" Target="tableStyles.xml"/><Relationship Id="rId7" Type="http://schemas.openxmlformats.org/officeDocument/2006/relationships/customXml" Target="../customXml/item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2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commentAuthors" Target="commentAuthors.xml"/><Relationship Id="rId8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2/24/2016 1:48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2/24/2016 1:48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tif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jpeg"/><Relationship Id="rId9" Type="http://schemas.openxmlformats.org/officeDocument/2006/relationships/image" Target="../media/image15.jpeg"/><Relationship Id="rId14" Type="http://schemas.openxmlformats.org/officeDocument/2006/relationships/image" Target="../media/image20.JP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Master" Target="../slideMasters/slideMaster2.xml"/><Relationship Id="rId1" Type="http://schemas.openxmlformats.org/officeDocument/2006/relationships/customXml" Target="../../customXml/item5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Master" Target="../slideMasters/slideMaster2.xml"/><Relationship Id="rId1" Type="http://schemas.openxmlformats.org/officeDocument/2006/relationships/customXml" Target="../../customXml/item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5335"/>
            <a:ext cx="2647551" cy="118665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" y="2842980"/>
            <a:ext cx="12436474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60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dotNet</a:t>
            </a:r>
            <a:r>
              <a:rPr kumimoji="0" lang="es-ES" altLang="es-ES" sz="660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Spain Conference 2016</a:t>
            </a:r>
            <a:endParaRPr kumimoji="0" lang="es-ES" altLang="es-ES" sz="36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51010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blue)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342834" indent="0">
              <a:buNone/>
              <a:defRPr>
                <a:solidFill>
                  <a:schemeClr val="bg1"/>
                </a:solidFill>
              </a:defRPr>
            </a:lvl2pPr>
            <a:lvl3pPr marL="571390" indent="0">
              <a:buNone/>
              <a:defRPr>
                <a:solidFill>
                  <a:schemeClr val="bg1"/>
                </a:solidFill>
              </a:defRPr>
            </a:lvl3pPr>
            <a:lvl4pPr marL="799946" indent="0">
              <a:buNone/>
              <a:defRPr>
                <a:solidFill>
                  <a:schemeClr val="bg1"/>
                </a:solidFill>
              </a:defRPr>
            </a:lvl4pPr>
            <a:lvl5pPr marL="102850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Section1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48250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9" y="1212850"/>
            <a:ext cx="11887200" cy="216059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Section1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27060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7005" y="1363662"/>
            <a:ext cx="5486399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677804" y="1363662"/>
            <a:ext cx="5486399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83447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8" y="1212850"/>
            <a:ext cx="11887200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200" indent="-2413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41" indent="-3429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 smtClean="0"/>
              <a:t>First level</a:t>
            </a:r>
          </a:p>
          <a:p>
            <a:pPr marL="0" lvl="1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 smtClean="0"/>
              <a:t>Second level</a:t>
            </a:r>
          </a:p>
          <a:p>
            <a:pPr marL="0" lvl="2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 smtClean="0"/>
              <a:t>Code section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93682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8164" y="4928841"/>
            <a:ext cx="4501997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Evaluation URL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7036" y="1236304"/>
            <a:ext cx="3524251" cy="352425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QR </a:t>
            </a:r>
            <a:r>
              <a:rPr lang="es-ES" dirty="0" err="1" smtClean="0"/>
              <a:t>Code</a:t>
            </a:r>
            <a:endParaRPr lang="es-E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74700" y="2142840"/>
            <a:ext cx="7010335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 smtClean="0"/>
              <a:t>Q&amp;A</a:t>
            </a:r>
            <a:endParaRPr lang="es-ES" sz="54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31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81818"/>
            <a:ext cx="7010335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  <a:p>
            <a:pPr lvl="0"/>
            <a:r>
              <a:rPr lang="en-US" dirty="0" smtClean="0"/>
              <a:t>Role</a:t>
            </a:r>
          </a:p>
          <a:p>
            <a:pPr lvl="0"/>
            <a:r>
              <a:rPr lang="en-US" dirty="0" smtClean="0"/>
              <a:t>Contact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5335"/>
            <a:ext cx="2647551" cy="1186652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8164" y="4928841"/>
            <a:ext cx="4501997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Evaluation URL</a:t>
            </a: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274701" y="2998429"/>
            <a:ext cx="7010335" cy="983389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2800" dirty="0" smtClean="0"/>
              <a:t>No olvides realizar la encuesta</a:t>
            </a:r>
            <a:endParaRPr lang="es-ES" sz="280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7036" y="1236304"/>
            <a:ext cx="3524251" cy="352425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QR </a:t>
            </a:r>
            <a:r>
              <a:rPr lang="es-ES" dirty="0" err="1" smtClean="0"/>
              <a:t>Code</a:t>
            </a:r>
            <a:endParaRPr lang="es-E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274700" y="2142840"/>
            <a:ext cx="7010335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 smtClean="0"/>
              <a:t>¡Gracias!</a:t>
            </a:r>
            <a:endParaRPr lang="es-ES" sz="54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76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2015 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2" y="3147122"/>
            <a:ext cx="329184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240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628" y="1668463"/>
            <a:ext cx="877821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248434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74825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342900" indent="-34290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3903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81818"/>
            <a:ext cx="7010335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  <a:p>
            <a:pPr lvl="0"/>
            <a:r>
              <a:rPr lang="en-US" dirty="0" smtClean="0"/>
              <a:t>Role</a:t>
            </a:r>
          </a:p>
          <a:p>
            <a:pPr lvl="0"/>
            <a:r>
              <a:rPr lang="en-US" dirty="0" smtClean="0"/>
              <a:t>Contact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70103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5335"/>
            <a:ext cx="2647551" cy="118665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8837" y="677862"/>
            <a:ext cx="4650719" cy="527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</a:pPr>
            <a:r>
              <a:rPr lang="en-US" smtClean="0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3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28718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 smtClean="0"/>
              <a:t>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41" y="296864"/>
            <a:ext cx="11887199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4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8033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600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</a:pPr>
            <a:r>
              <a:rPr lang="en-US" smtClean="0"/>
              <a:t>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38" y="1535875"/>
            <a:ext cx="3931920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8744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200" indent="-2413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41" indent="-3429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600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38" y="2307518"/>
            <a:ext cx="1563194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5014" y="2301239"/>
            <a:ext cx="3232905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8122" y="2302035"/>
            <a:ext cx="3903716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8039" y="2301050"/>
            <a:ext cx="23467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29481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30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551" cy="118665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767105" y="6157051"/>
            <a:ext cx="3092455" cy="5336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32754"/>
            <a:r>
              <a:rPr lang="es-ES" sz="2800" b="1" dirty="0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FFFFF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" y="2314933"/>
            <a:ext cx="12436474" cy="2164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9" tIns="45718" rIns="91439" bIns="45718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388"/>
            <a:r>
              <a:rPr lang="es-ES" altLang="es-ES" sz="66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.NET Conference 2016</a:t>
            </a:r>
          </a:p>
          <a:p>
            <a:pPr algn="ctr" defTabSz="914388"/>
            <a:r>
              <a:rPr lang="es-ES" altLang="es-ES" sz="66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Spain</a:t>
            </a:r>
          </a:p>
        </p:txBody>
      </p:sp>
    </p:spTree>
    <p:extLst>
      <p:ext uri="{BB962C8B-B14F-4D97-AF65-F5344CB8AC3E}">
        <p14:creationId xmlns:p14="http://schemas.microsoft.com/office/powerpoint/2010/main" val="83371200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6" y="3981818"/>
            <a:ext cx="7010334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6" y="2117165"/>
            <a:ext cx="7010334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551" cy="118665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767105" y="6157051"/>
            <a:ext cx="3092455" cy="5336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32754"/>
            <a:r>
              <a:rPr lang="es-ES" sz="2800" b="1" dirty="0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FFFFF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8838" y="677862"/>
            <a:ext cx="4650719" cy="527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4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857" y="409845"/>
            <a:ext cx="4164508" cy="1531886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 userDrawn="1">
            <p:extLst/>
          </p:nvPr>
        </p:nvGraphicFramePr>
        <p:xfrm>
          <a:off x="718709" y="1668463"/>
          <a:ext cx="10972800" cy="50891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xmlns="" val="71424895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xmlns="" val="63631543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xmlns="" val="345617202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xmlns="" val="21828014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xmlns="" val="415697081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xmlns="" val="34023810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xmlns="" val="158885656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xmlns="" val="1739759280"/>
                    </a:ext>
                  </a:extLst>
                </a:gridCol>
              </a:tblGrid>
              <a:tr h="371222">
                <a:tc gridSpan="2">
                  <a:txBody>
                    <a:bodyPr/>
                    <a:lstStyle/>
                    <a:p>
                      <a:r>
                        <a:rPr lang="es-ES_tradnl" sz="1800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  <a:ea typeface="Calibri" panose="020F0502020204030204" pitchFamily="34" charset="0"/>
                        </a:rPr>
                        <a:t>Patrocinadores</a:t>
                      </a:r>
                      <a:endParaRPr lang="es-ES_tradnl" sz="170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74552546"/>
                  </a:ext>
                </a:extLst>
              </a:tr>
              <a:tr h="360426"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331000440"/>
                  </a:ext>
                </a:extLst>
              </a:tr>
              <a:tr h="360426"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9725313"/>
                  </a:ext>
                </a:extLst>
              </a:tr>
              <a:tr h="360426"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97496020"/>
                  </a:ext>
                </a:extLst>
              </a:tr>
              <a:tr h="360426"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18663212"/>
                  </a:ext>
                </a:extLst>
              </a:tr>
              <a:tr h="360426"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68240268"/>
                  </a:ext>
                </a:extLst>
              </a:tr>
              <a:tr h="360426"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575702709"/>
                  </a:ext>
                </a:extLst>
              </a:tr>
              <a:tr h="360426"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72634805"/>
                  </a:ext>
                </a:extLst>
              </a:tr>
              <a:tr h="360426"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796734325"/>
                  </a:ext>
                </a:extLst>
              </a:tr>
              <a:tr h="360426"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563842204"/>
                  </a:ext>
                </a:extLst>
              </a:tr>
              <a:tr h="371222">
                <a:tc gridSpan="2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Colaboradores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89054000"/>
                  </a:ext>
                </a:extLst>
              </a:tr>
              <a:tr h="371222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23884556"/>
                  </a:ext>
                </a:extLst>
              </a:tr>
              <a:tr h="371222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906770854"/>
                  </a:ext>
                </a:extLst>
              </a:tr>
              <a:tr h="360426"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38716887"/>
                  </a:ext>
                </a:extLst>
              </a:tr>
            </a:tbl>
          </a:graphicData>
        </a:graphic>
      </p:graphicFrame>
      <p:pic>
        <p:nvPicPr>
          <p:cNvPr id="5" name="Picture 4" descr="https://www.desarrollaconmicrosoft.com/Areas/Dotnetspain2016/Content/Images/logo-altra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20" y="2125662"/>
            <a:ext cx="229797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s://www.desarrollaconmicrosoft.com/Areas/Dotnetspain2016/Content/Images/logo-devsdna.jp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0" b="4412"/>
          <a:stretch/>
        </p:blipFill>
        <p:spPr bwMode="auto">
          <a:xfrm>
            <a:off x="9175266" y="2013086"/>
            <a:ext cx="2293179" cy="914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https://www.desarrollaconmicrosoft.com/Areas/Dotnetspain2016/Content/Images/logo-encamina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22" y="3268373"/>
            <a:ext cx="229397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s://www.desarrollaconmicrosoft.com/Areas/Dotnetspain2016/Content/Images/logo-ilitia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905" y="3194779"/>
            <a:ext cx="1486743" cy="1108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https://www.desarrollaconmicrosoft.com/Areas/Dotnetspain2016/Content/Images/logo-intelequia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475" y="3268373"/>
            <a:ext cx="229797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https://www.desarrollaconmicrosoft.com/Areas/Dotnetspain2016/Content/Images/logo-plain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21" y="4310887"/>
            <a:ext cx="229797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https://www.desarrollaconmicrosoft.com/Areas/Dotnetspain2016/Content/Images/logo-sogeti.jp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094" y="4310887"/>
            <a:ext cx="229797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https://www.desarrollaconmicrosoft.com/Areas/Dotnetspain2016/Content/Images/logo-pue.pn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21" y="5782684"/>
            <a:ext cx="2297969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s://www.desarrollaconmicrosoft.com/Areas/Dotnetspain2016/Content/Images/logo-ticjob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931" y="5756511"/>
            <a:ext cx="2297969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 userDrawn="1"/>
        </p:nvSpPr>
        <p:spPr>
          <a:xfrm>
            <a:off x="8767105" y="6157051"/>
            <a:ext cx="3092455" cy="5336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32754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677931" y="2193931"/>
            <a:ext cx="2303226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200955" y="2038397"/>
            <a:ext cx="27432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686126" y="3150756"/>
            <a:ext cx="1779441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6200604" y="4025874"/>
            <a:ext cx="2743550" cy="14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58970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853" y="409845"/>
            <a:ext cx="4164509" cy="1531886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45222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42" y="1212851"/>
            <a:ext cx="11887200" cy="2228302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895" indent="0">
              <a:buNone/>
              <a:defRPr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Section1</a:t>
            </a:r>
          </a:p>
          <a:p>
            <a:pPr lvl="1"/>
            <a:r>
              <a:rPr lang="en-US" dirty="0"/>
              <a:t>Subsection1</a:t>
            </a:r>
          </a:p>
          <a:p>
            <a:pPr lvl="1"/>
            <a:r>
              <a:rPr lang="en-US" dirty="0"/>
              <a:t>Subsection2</a:t>
            </a:r>
          </a:p>
          <a:p>
            <a:pPr lvl="0"/>
            <a:r>
              <a:rPr lang="en-US" dirty="0"/>
              <a:t>Section2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767105" y="6157051"/>
            <a:ext cx="3092455" cy="5336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32754"/>
            <a:r>
              <a:rPr lang="es-ES" sz="2800" b="1" dirty="0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FFFFF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26652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37039" y="1212859"/>
            <a:ext cx="7924802" cy="2092881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30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83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36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90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767105" y="6157051"/>
            <a:ext cx="3092455" cy="5336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32754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274643" y="1585051"/>
            <a:ext cx="3657601" cy="36576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29980039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82206" y="1222350"/>
            <a:ext cx="8374910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30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83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36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90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767105" y="6157051"/>
            <a:ext cx="3092455" cy="5336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32754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655637" y="367267"/>
            <a:ext cx="274320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655637" y="3230912"/>
            <a:ext cx="274320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782206" y="4130624"/>
            <a:ext cx="8374910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30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83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36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90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759296" y="3230912"/>
            <a:ext cx="8374910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30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83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36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90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782206" y="367276"/>
            <a:ext cx="8374910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30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83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36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90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2506849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4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8767105" y="6157051"/>
            <a:ext cx="3092455" cy="5336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32754"/>
            <a:r>
              <a:rPr lang="es-ES" sz="2800" b="1" dirty="0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FFFFF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91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to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826" y="10"/>
            <a:ext cx="6216650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5714936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132451813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826" y="10"/>
            <a:ext cx="6216650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5714936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rgbClr val="67217A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3134961817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blue)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43" y="1212859"/>
            <a:ext cx="11887200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342830" indent="0">
              <a:buNone/>
              <a:defRPr>
                <a:solidFill>
                  <a:schemeClr val="bg1"/>
                </a:solidFill>
              </a:defRPr>
            </a:lvl2pPr>
            <a:lvl3pPr marL="571383" indent="0">
              <a:buNone/>
              <a:defRPr>
                <a:solidFill>
                  <a:schemeClr val="bg1"/>
                </a:solidFill>
              </a:defRPr>
            </a:lvl3pPr>
            <a:lvl4pPr marL="799936" indent="0">
              <a:buNone/>
              <a:defRPr>
                <a:solidFill>
                  <a:schemeClr val="bg1"/>
                </a:solidFill>
              </a:defRPr>
            </a:lvl4pPr>
            <a:lvl5pPr marL="102849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767105" y="6157051"/>
            <a:ext cx="3092455" cy="5336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32754"/>
            <a:r>
              <a:rPr lang="es-ES" sz="2800" b="1" dirty="0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FFFFF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3864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43" y="1212859"/>
            <a:ext cx="11887200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30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83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36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90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767105" y="6157051"/>
            <a:ext cx="3092455" cy="5336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32754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040927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73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7008" y="1363663"/>
            <a:ext cx="54863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7" indent="0">
              <a:buNone/>
              <a:tabLst/>
              <a:defRPr sz="2000"/>
            </a:lvl3pPr>
            <a:lvl4pPr marL="460281" indent="0">
              <a:buNone/>
              <a:defRPr/>
            </a:lvl4pPr>
            <a:lvl5pPr marL="685660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677807" y="1363663"/>
            <a:ext cx="54863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7" indent="0">
              <a:buNone/>
              <a:tabLst/>
              <a:defRPr sz="2000"/>
            </a:lvl3pPr>
            <a:lvl4pPr marL="460281" indent="0">
              <a:buNone/>
              <a:defRPr/>
            </a:lvl4pPr>
            <a:lvl5pPr marL="685660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767105" y="6157051"/>
            <a:ext cx="3092455" cy="5336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32754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554820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42" y="1212856"/>
            <a:ext cx="11887200" cy="1565332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92" indent="-241297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34" indent="-342895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55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First level</a:t>
            </a:r>
          </a:p>
          <a:p>
            <a:pPr marL="0" lvl="1" indent="0" algn="l" defTabSz="914155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Second level</a:t>
            </a:r>
          </a:p>
          <a:p>
            <a:pPr marL="0" lvl="2" indent="0" algn="l" defTabSz="914155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Code section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767105" y="6157051"/>
            <a:ext cx="3092455" cy="5336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32754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64958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8" y="1212850"/>
            <a:ext cx="11887200" cy="2228302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Section1</a:t>
            </a:r>
          </a:p>
          <a:p>
            <a:pPr lvl="1"/>
            <a:r>
              <a:rPr lang="en-US" dirty="0" smtClean="0"/>
              <a:t>Subsection1</a:t>
            </a:r>
          </a:p>
          <a:p>
            <a:pPr lvl="1"/>
            <a:r>
              <a:rPr lang="en-US" dirty="0" smtClean="0"/>
              <a:t>Subsection2</a:t>
            </a:r>
          </a:p>
          <a:p>
            <a:pPr lvl="0"/>
            <a:r>
              <a:rPr lang="en-US" dirty="0" smtClean="0"/>
              <a:t>Section2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704966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8170" y="4928842"/>
            <a:ext cx="4501998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7043" y="1236304"/>
            <a:ext cx="3524250" cy="742382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74704" y="2142850"/>
            <a:ext cx="7010334" cy="885751"/>
          </a:xfrm>
          <a:prstGeom prst="rect">
            <a:avLst/>
          </a:prstGeom>
          <a:noFill/>
        </p:spPr>
        <p:txBody>
          <a:bodyPr vert="horz" wrap="square" lIns="146302" tIns="91439" rIns="146302" bIns="91439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sz="5400" dirty="0">
                <a:solidFill>
                  <a:srgbClr val="FFFFFF"/>
                </a:solidFill>
              </a:rPr>
              <a:t>Q&amp;A</a:t>
            </a:r>
            <a:endParaRPr lang="es-ES" sz="5400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8767105" y="6157051"/>
            <a:ext cx="3092455" cy="5336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32754"/>
            <a:r>
              <a:rPr lang="es-ES" sz="2800" b="1" dirty="0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FFFFF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66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6" y="3981818"/>
            <a:ext cx="7010334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551" cy="1186652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8170" y="4928842"/>
            <a:ext cx="4501998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274705" y="2998439"/>
            <a:ext cx="7010334" cy="983389"/>
          </a:xfrm>
          <a:prstGeom prst="rect">
            <a:avLst/>
          </a:prstGeom>
          <a:noFill/>
        </p:spPr>
        <p:txBody>
          <a:bodyPr vert="horz" wrap="square" lIns="146302" tIns="91439" rIns="146302" bIns="91439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2800" dirty="0">
                <a:solidFill>
                  <a:srgbClr val="FFFFFF"/>
                </a:solidFill>
              </a:rPr>
              <a:t>No olvides realizar la encuesta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7043" y="1236304"/>
            <a:ext cx="3524250" cy="742382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274704" y="2142850"/>
            <a:ext cx="7010334" cy="885751"/>
          </a:xfrm>
          <a:prstGeom prst="rect">
            <a:avLst/>
          </a:prstGeom>
          <a:noFill/>
        </p:spPr>
        <p:txBody>
          <a:bodyPr vert="horz" wrap="square" lIns="146302" tIns="91439" rIns="146302" bIns="91439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sz="5400" dirty="0">
                <a:solidFill>
                  <a:srgbClr val="FFFFFF"/>
                </a:solidFill>
              </a:rPr>
              <a:t>¡Gracias!</a:t>
            </a:r>
            <a:endParaRPr lang="es-ES" sz="5400" dirty="0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8767105" y="6157051"/>
            <a:ext cx="3092455" cy="5336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32754"/>
            <a:r>
              <a:rPr lang="es-ES" sz="2800" b="1" dirty="0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FFFFF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98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9448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78" tIns="146302" rIns="182878" bIns="146302" numCol="1" anchor="t" anchorCtr="0" compatLnSpc="1">
            <a:prstTxWarp prst="textNoShape">
              <a:avLst/>
            </a:prstTxWarp>
            <a:spAutoFit/>
          </a:bodyPr>
          <a:lstStyle/>
          <a:p>
            <a:pPr defTabSz="932278" eaLnBrk="0" hangingPunct="0"/>
            <a:r>
              <a:rPr lang="en-US" sz="700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3147131"/>
            <a:ext cx="329184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20245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629" y="1668463"/>
            <a:ext cx="877821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49" y="1668463"/>
            <a:ext cx="274320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5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0766181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43" y="2125664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239286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49" y="1668463"/>
            <a:ext cx="2743200" cy="5029200"/>
          </a:xfrm>
        </p:spPr>
        <p:txBody>
          <a:bodyPr>
            <a:noAutofit/>
          </a:bodyPr>
          <a:lstStyle>
            <a:lvl1pPr marL="342895" indent="-342895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5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619624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42" y="3040063"/>
            <a:ext cx="7315204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55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44" y="1537564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5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92446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42" y="3040063"/>
            <a:ext cx="7315204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55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/>
              <a:t>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41" y="296864"/>
            <a:ext cx="11887199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3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44" y="1537564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5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14124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42" y="3040063"/>
            <a:ext cx="7315204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600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55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39" y="1535875"/>
            <a:ext cx="3931919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90669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2" y="1212856"/>
            <a:ext cx="11887200" cy="1565332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92" indent="-241297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34" indent="-342895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55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155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155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84304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37037" y="1212850"/>
            <a:ext cx="7924802" cy="2092881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274639" y="1585051"/>
            <a:ext cx="3657600" cy="36576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68107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42" y="2307518"/>
            <a:ext cx="1563194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51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5015" y="2301241"/>
            <a:ext cx="3232904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8123" y="2302035"/>
            <a:ext cx="3903716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8041" y="2301052"/>
            <a:ext cx="23467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51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1165640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42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509" indent="-290509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93" indent="-280984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02" indent="-290509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99" indent="-228596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96" indent="-228596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47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42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509" indent="-290509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93" indent="-280984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02" indent="-290509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99" indent="-228596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96" indent="-228596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350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403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82201" y="1222349"/>
            <a:ext cx="8374910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655637" y="367267"/>
            <a:ext cx="274320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655637" y="3230912"/>
            <a:ext cx="274320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782201" y="4130622"/>
            <a:ext cx="8374910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759295" y="3230912"/>
            <a:ext cx="8374910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782201" y="367267"/>
            <a:ext cx="8374910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49689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Section1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94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to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825" y="1"/>
            <a:ext cx="6216650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57149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68164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825" y="1"/>
            <a:ext cx="6216650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57149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rgbClr val="67217A"/>
                </a:solidFill>
              </a:defRPr>
            </a:lvl1pPr>
          </a:lstStyle>
          <a:p>
            <a:r>
              <a:rPr lang="en-US" dirty="0" smtClean="0"/>
              <a:t>Section1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179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5" r:id="rId1"/>
    <p:sldLayoutId id="2147484264" r:id="rId2"/>
    <p:sldLayoutId id="2147484274" r:id="rId3"/>
    <p:sldLayoutId id="2147484266" r:id="rId4"/>
    <p:sldLayoutId id="2147484330" r:id="rId5"/>
    <p:sldLayoutId id="2147484331" r:id="rId6"/>
    <p:sldLayoutId id="2147484320" r:id="rId7"/>
    <p:sldLayoutId id="2147484326" r:id="rId8"/>
    <p:sldLayoutId id="2147484329" r:id="rId9"/>
    <p:sldLayoutId id="2147484323" r:id="rId10"/>
    <p:sldLayoutId id="2147484328" r:id="rId11"/>
    <p:sldLayoutId id="2147484325" r:id="rId12"/>
    <p:sldLayoutId id="2147484324" r:id="rId13"/>
    <p:sldLayoutId id="2147484332" r:id="rId14"/>
    <p:sldLayoutId id="2147484327" r:id="rId15"/>
    <p:sldLayoutId id="2147484276" r:id="rId16"/>
    <p:sldLayoutId id="2147484267" r:id="rId17"/>
    <p:sldLayoutId id="2147484268" r:id="rId18"/>
    <p:sldLayoutId id="2147484269" r:id="rId19"/>
    <p:sldLayoutId id="2147484270" r:id="rId20"/>
    <p:sldLayoutId id="2147484271" r:id="rId21"/>
    <p:sldLayoutId id="2147484272" r:id="rId22"/>
    <p:sldLayoutId id="2147484273" r:id="rId23"/>
    <p:sldLayoutId id="2147484277" r:id="rId24"/>
    <p:sldLayoutId id="2147484263" r:id="rId25"/>
    <p:sldLayoutId id="2147484307" r:id="rId2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44" y="29528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4" y="1212860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3899" y="3050512"/>
            <a:ext cx="6995160" cy="89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43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4" r:id="rId1"/>
    <p:sldLayoutId id="2147484335" r:id="rId2"/>
    <p:sldLayoutId id="2147484336" r:id="rId3"/>
    <p:sldLayoutId id="2147484337" r:id="rId4"/>
    <p:sldLayoutId id="2147484338" r:id="rId5"/>
    <p:sldLayoutId id="2147484339" r:id="rId6"/>
    <p:sldLayoutId id="2147484340" r:id="rId7"/>
    <p:sldLayoutId id="2147484341" r:id="rId8"/>
    <p:sldLayoutId id="2147484342" r:id="rId9"/>
    <p:sldLayoutId id="2147484343" r:id="rId10"/>
    <p:sldLayoutId id="2147484344" r:id="rId11"/>
    <p:sldLayoutId id="2147484345" r:id="rId12"/>
    <p:sldLayoutId id="2147484346" r:id="rId13"/>
    <p:sldLayoutId id="2147484347" r:id="rId14"/>
    <p:sldLayoutId id="2147484348" r:id="rId15"/>
    <p:sldLayoutId id="2147484349" r:id="rId16"/>
    <p:sldLayoutId id="2147484350" r:id="rId17"/>
    <p:sldLayoutId id="2147484351" r:id="rId18"/>
    <p:sldLayoutId id="2147484352" r:id="rId19"/>
    <p:sldLayoutId id="2147484353" r:id="rId20"/>
    <p:sldLayoutId id="2147484354" r:id="rId21"/>
    <p:sldLayoutId id="2147484355" r:id="rId22"/>
    <p:sldLayoutId id="2147484356" r:id="rId23"/>
    <p:sldLayoutId id="2147484357" r:id="rId24"/>
    <p:sldLayoutId id="2147484358" r:id="rId25"/>
    <p:sldLayoutId id="2147484359" r:id="rId26"/>
    <p:sldLayoutId id="2147484360" r:id="rId27"/>
  </p:sldLayoutIdLst>
  <p:transition>
    <p:fade/>
  </p:transition>
  <p:txStyles>
    <p:titleStyle>
      <a:lvl1pPr algn="l" defTabSz="932730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3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95" marR="0" indent="-342895" algn="l" defTabSz="93273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192" marR="0" indent="-241297" algn="l" defTabSz="93273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089" marR="0" indent="-228596" algn="l" defTabSz="93273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686" marR="0" indent="-228596" algn="l" defTabSz="93273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284" marR="0" indent="-228596" algn="l" defTabSz="93273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07" indent="-233184" algn="l" defTabSz="93273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372" indent="-233184" algn="l" defTabSz="93273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37" indent="-233184" algn="l" defTabSz="93273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03" indent="-233184" algn="l" defTabSz="93273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65" algn="l" defTabSz="9327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30" algn="l" defTabSz="9327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095" algn="l" defTabSz="9327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59" algn="l" defTabSz="9327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26" algn="l" defTabSz="9327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191" algn="l" defTabSz="9327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55" algn="l" defTabSz="9327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21" algn="l" defTabSz="9327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4">
          <p15:clr>
            <a:srgbClr val="5ACBF0"/>
          </p15:clr>
        </p15:guide>
        <p15:guide id="10" pos="4780">
          <p15:clr>
            <a:srgbClr val="5ACBF0"/>
          </p15:clr>
        </p15:guide>
        <p15:guide id="11" pos="5356">
          <p15:clr>
            <a:srgbClr val="5ACBF0"/>
          </p15:clr>
        </p15:guide>
        <p15:guide id="12" pos="5932">
          <p15:clr>
            <a:srgbClr val="5ACBF0"/>
          </p15:clr>
        </p15:guide>
        <p15:guide id="13" pos="6508">
          <p15:clr>
            <a:srgbClr val="5ACBF0"/>
          </p15:clr>
        </p15:guide>
        <p15:guide id="14" pos="7084">
          <p15:clr>
            <a:srgbClr val="5ACBF0"/>
          </p15:clr>
        </p15:guide>
        <p15:guide id="15" pos="7660">
          <p15:clr>
            <a:srgbClr val="5ACBF0"/>
          </p15:clr>
        </p15:guide>
        <p15:guide id="16" pos="288">
          <p15:clr>
            <a:srgbClr val="C35EA4"/>
          </p15:clr>
        </p15:guide>
        <p15:guide id="17" pos="7545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.co/pMP0QBgZHd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asteam" TargetMode="Externa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appstudio.windows.com/" TargetMode="External"/><Relationship Id="rId2" Type="http://schemas.openxmlformats.org/officeDocument/2006/relationships/hyperlink" Target="http://aka.ms/eventscode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wasteam/" TargetMode="External"/><Relationship Id="rId4" Type="http://schemas.openxmlformats.org/officeDocument/2006/relationships/hyperlink" Target="http://www.nuget.org/profiles/wastea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s.linkedin.com/company/pasiona?trk=ppro_cprof" TargetMode="External"/><Relationship Id="rId13" Type="http://schemas.openxmlformats.org/officeDocument/2006/relationships/image" Target="../media/image27.jpe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12" Type="http://schemas.openxmlformats.org/officeDocument/2006/relationships/image" Target="../media/image26.png"/><Relationship Id="rId17" Type="http://schemas.openxmlformats.org/officeDocument/2006/relationships/hyperlink" Target="http://goo.gl/maps/PyaI" TargetMode="External"/><Relationship Id="rId2" Type="http://schemas.openxmlformats.org/officeDocument/2006/relationships/hyperlink" Target="http://www.pasiona.com/" TargetMode="External"/><Relationship Id="rId16" Type="http://schemas.openxmlformats.org/officeDocument/2006/relationships/hyperlink" Target="http://goo.gl/maps/IBnP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facebook.com/pasionaconsulting" TargetMode="External"/><Relationship Id="rId11" Type="http://schemas.openxmlformats.org/officeDocument/2006/relationships/hyperlink" Target="https://twitter.com/pasiona" TargetMode="External"/><Relationship Id="rId5" Type="http://schemas.openxmlformats.org/officeDocument/2006/relationships/image" Target="../media/image23.png"/><Relationship Id="rId15" Type="http://schemas.openxmlformats.org/officeDocument/2006/relationships/hyperlink" Target="http://goo.gl/eKMe8" TargetMode="External"/><Relationship Id="rId10" Type="http://schemas.openxmlformats.org/officeDocument/2006/relationships/hyperlink" Target="mailto:info@pasiona.com" TargetMode="External"/><Relationship Id="rId4" Type="http://schemas.openxmlformats.org/officeDocument/2006/relationships/hyperlink" Target="http://www.youtube.com/user/pasionaconsulting" TargetMode="External"/><Relationship Id="rId9" Type="http://schemas.openxmlformats.org/officeDocument/2006/relationships/image" Target="../media/image25.png"/><Relationship Id="rId14" Type="http://schemas.openxmlformats.org/officeDocument/2006/relationships/hyperlink" Target="http://goo.gl/1GVg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9.png"/><Relationship Id="rId7" Type="http://schemas.openxmlformats.org/officeDocument/2006/relationships/image" Target="../media/image4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006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5182957"/>
          </a:xfrm>
        </p:spPr>
        <p:txBody>
          <a:bodyPr/>
          <a:lstStyle/>
          <a:p>
            <a:r>
              <a:rPr lang="es-ES" dirty="0"/>
              <a:t>Windows App Studio es una herramienta online, gratis y fácil que permite convertir tus ideas en Apps para Windows</a:t>
            </a:r>
          </a:p>
          <a:p>
            <a:endParaRPr lang="es-ES" sz="1400" dirty="0" smtClean="0"/>
          </a:p>
          <a:p>
            <a:endParaRPr lang="es-ES" sz="1400" dirty="0"/>
          </a:p>
          <a:p>
            <a:r>
              <a:rPr lang="es-ES" sz="2000" b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Nuevos usuarios </a:t>
            </a:r>
            <a:r>
              <a:rPr lang="es-E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pueden crear aplicaciones de calidad siguiendo los principios de diseño de Microsoft de manera sencilla y publicarlas al Store</a:t>
            </a:r>
            <a:r>
              <a:rPr lang="es-ES" sz="200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.</a:t>
            </a:r>
          </a:p>
          <a:p>
            <a:endParaRPr lang="es-ES" sz="20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n-lt"/>
            </a:endParaRPr>
          </a:p>
          <a:p>
            <a:r>
              <a:rPr lang="es-ES" sz="2000" b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Nuevos desarrolladores y entusiastas</a:t>
            </a:r>
            <a:r>
              <a:rPr lang="es-E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 pueden iniciarse en el desarrollo de Apps para Windows y continuar con Visual </a:t>
            </a:r>
            <a:r>
              <a:rPr lang="es-ES" sz="200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Studio</a:t>
            </a:r>
          </a:p>
          <a:p>
            <a:endParaRPr lang="es-ES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n-lt"/>
            </a:endParaRPr>
          </a:p>
          <a:p>
            <a:r>
              <a:rPr lang="es-ES" sz="2000" b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Desarrolladores con experiencia </a:t>
            </a:r>
            <a:r>
              <a:rPr lang="es-E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pueden implementar prototipos rápidamente y modificarlos con Visual Studio para incrementar su velocidad de desarrollo.</a:t>
            </a:r>
            <a:endParaRPr lang="en-US" sz="20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Principios de </a:t>
            </a:r>
            <a:r>
              <a:rPr lang="es-ES" dirty="0"/>
              <a:t>Windows App </a:t>
            </a:r>
            <a:r>
              <a:rPr lang="es-ES" dirty="0" smtClean="0"/>
              <a:t>Studio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526635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675437" y="830262"/>
            <a:ext cx="4724400" cy="2971800"/>
          </a:xfrm>
        </p:spPr>
        <p:txBody>
          <a:bodyPr/>
          <a:lstStyle/>
          <a:p>
            <a:r>
              <a:rPr lang="es-ES" sz="6000" dirty="0" smtClean="0">
                <a:latin typeface="+mn-lt"/>
              </a:rPr>
              <a:t>DotNet Spain</a:t>
            </a:r>
            <a:br>
              <a:rPr lang="es-ES" sz="6000" dirty="0" smtClean="0">
                <a:latin typeface="+mn-lt"/>
              </a:rPr>
            </a:br>
            <a:r>
              <a:rPr lang="es-ES" sz="6000" dirty="0" err="1" smtClean="0">
                <a:latin typeface="+mn-lt"/>
              </a:rPr>
              <a:t>Conference</a:t>
            </a:r>
            <a:r>
              <a:rPr lang="es-ES" sz="6000" dirty="0">
                <a:latin typeface="+mn-lt"/>
              </a:rPr>
              <a:t/>
            </a:r>
            <a:br>
              <a:rPr lang="es-ES" sz="6000" dirty="0">
                <a:latin typeface="+mn-lt"/>
              </a:rPr>
            </a:br>
            <a:r>
              <a:rPr lang="es-ES" sz="6000" dirty="0" smtClean="0">
                <a:latin typeface="+mn-lt"/>
              </a:rPr>
              <a:t>App</a:t>
            </a:r>
            <a:endParaRPr lang="es-ES" sz="60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37" y="1081508"/>
            <a:ext cx="4132301" cy="273951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118533" y="5173662"/>
            <a:ext cx="5960286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4000" dirty="0" smtClean="0">
                <a:hlinkClick r:id="rId3" tooltip="http://aka.ms/dotnetspainapp"/>
              </a:rPr>
              <a:t>aka.ms/</a:t>
            </a:r>
            <a:r>
              <a:rPr lang="es-ES" sz="4000" dirty="0" err="1" smtClean="0">
                <a:hlinkClick r:id="rId3" tooltip="http://aka.ms/dotnetspainapp"/>
              </a:rPr>
              <a:t>dotnetspainapp</a:t>
            </a:r>
            <a:r>
              <a:rPr lang="es-ES" sz="4000" dirty="0">
                <a:hlinkClick r:id="rId3" tooltip="http://aka.ms/dotnetspainapp"/>
              </a:rPr>
              <a:t> </a:t>
            </a:r>
            <a:r>
              <a:rPr lang="es-ES" sz="4000" dirty="0"/>
              <a:t> </a:t>
            </a:r>
            <a:endParaRPr lang="es-ES" sz="40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037" y="4106862"/>
            <a:ext cx="2298076" cy="229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215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837" y="1897062"/>
            <a:ext cx="4724400" cy="2971800"/>
          </a:xfrm>
        </p:spPr>
        <p:txBody>
          <a:bodyPr/>
          <a:lstStyle/>
          <a:p>
            <a:pPr algn="ctr"/>
            <a:r>
              <a:rPr lang="es-ES" sz="6000" dirty="0" smtClean="0">
                <a:latin typeface="+mn-lt"/>
              </a:rPr>
              <a:t>DEMO</a:t>
            </a:r>
            <a:br>
              <a:rPr lang="es-ES" sz="6000" dirty="0" smtClean="0">
                <a:latin typeface="+mn-lt"/>
              </a:rPr>
            </a:br>
            <a:r>
              <a:rPr lang="es-ES" sz="6000" dirty="0" smtClean="0">
                <a:latin typeface="+mn-lt"/>
              </a:rPr>
              <a:t>Parte 1</a:t>
            </a:r>
            <a:br>
              <a:rPr lang="es-ES" sz="6000" dirty="0" smtClean="0">
                <a:latin typeface="+mn-lt"/>
              </a:rPr>
            </a:br>
            <a:r>
              <a:rPr lang="es-ES" sz="6000" dirty="0">
                <a:latin typeface="+mn-lt"/>
              </a:rPr>
              <a:t/>
            </a:r>
            <a:br>
              <a:rPr lang="es-ES" sz="6000" dirty="0">
                <a:latin typeface="+mn-lt"/>
              </a:rPr>
            </a:br>
            <a:r>
              <a:rPr lang="es-ES" sz="6000" dirty="0" smtClean="0">
                <a:latin typeface="+mn-lt"/>
              </a:rPr>
              <a:t>Web</a:t>
            </a:r>
            <a:endParaRPr lang="es-ES" sz="60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t="114" r="28604" b="-114"/>
          <a:stretch/>
        </p:blipFill>
        <p:spPr>
          <a:xfrm>
            <a:off x="6219825" y="1"/>
            <a:ext cx="6216650" cy="6992587"/>
          </a:xfrm>
        </p:spPr>
      </p:pic>
    </p:spTree>
    <p:extLst>
      <p:ext uri="{BB962C8B-B14F-4D97-AF65-F5344CB8AC3E}">
        <p14:creationId xmlns:p14="http://schemas.microsoft.com/office/powerpoint/2010/main" val="20894089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6888" y="1212850"/>
            <a:ext cx="5714998" cy="5072158"/>
          </a:xfrm>
        </p:spPr>
        <p:txBody>
          <a:bodyPr/>
          <a:lstStyle/>
          <a:p>
            <a:r>
              <a:rPr lang="es-ES" dirty="0" err="1" smtClean="0"/>
              <a:t>December</a:t>
            </a:r>
            <a:r>
              <a:rPr lang="es-ES" dirty="0" smtClean="0"/>
              <a:t> </a:t>
            </a:r>
            <a:r>
              <a:rPr lang="es-ES" dirty="0" err="1" smtClean="0"/>
              <a:t>Release</a:t>
            </a:r>
            <a:r>
              <a:rPr lang="es-ES" dirty="0" smtClean="0"/>
              <a:t> 2015</a:t>
            </a:r>
            <a:endParaRPr lang="es-ES" dirty="0"/>
          </a:p>
          <a:p>
            <a:pPr marL="685734" lvl="1" indent="-342900">
              <a:buFont typeface="Arial" panose="020B0604020202020204" pitchFamily="34" charset="0"/>
              <a:buChar char="•"/>
            </a:pPr>
            <a:endParaRPr lang="es-ES" dirty="0" smtClean="0"/>
          </a:p>
          <a:p>
            <a:pPr marL="685734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Contenido relacionado</a:t>
            </a:r>
          </a:p>
          <a:p>
            <a:pPr marL="685734" lvl="1" indent="-342900">
              <a:buFont typeface="Arial" panose="020B0604020202020204" pitchFamily="34" charset="0"/>
              <a:buChar char="•"/>
            </a:pPr>
            <a:r>
              <a:rPr lang="es-ES" dirty="0" err="1" smtClean="0"/>
              <a:t>Wordpress</a:t>
            </a:r>
            <a:endParaRPr lang="es-ES" dirty="0" smtClean="0"/>
          </a:p>
          <a:p>
            <a:pPr marL="685734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Carruseles</a:t>
            </a:r>
          </a:p>
          <a:p>
            <a:pPr lvl="1"/>
            <a:endParaRPr lang="es-ES" dirty="0" smtClean="0"/>
          </a:p>
          <a:p>
            <a:r>
              <a:rPr lang="es-ES" dirty="0" err="1" smtClean="0"/>
              <a:t>February</a:t>
            </a:r>
            <a:r>
              <a:rPr lang="es-ES" dirty="0" smtClean="0"/>
              <a:t> </a:t>
            </a:r>
            <a:r>
              <a:rPr lang="es-ES" dirty="0" err="1"/>
              <a:t>Release</a:t>
            </a:r>
            <a:r>
              <a:rPr lang="es-ES" dirty="0"/>
              <a:t> </a:t>
            </a:r>
            <a:r>
              <a:rPr lang="es-ES" dirty="0" smtClean="0"/>
              <a:t>2016</a:t>
            </a:r>
            <a:endParaRPr lang="es-ES" dirty="0"/>
          </a:p>
          <a:p>
            <a:pPr marL="685734" lvl="1" indent="-342900">
              <a:buFont typeface="Arial" panose="020B0604020202020204" pitchFamily="34" charset="0"/>
              <a:buChar char="•"/>
            </a:pPr>
            <a:endParaRPr lang="es-ES" dirty="0" smtClean="0"/>
          </a:p>
          <a:p>
            <a:pPr marL="685734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Fecha</a:t>
            </a:r>
          </a:p>
          <a:p>
            <a:pPr marL="685734" lvl="1" indent="-342900">
              <a:buFont typeface="Arial" panose="020B0604020202020204" pitchFamily="34" charset="0"/>
              <a:buChar char="•"/>
            </a:pPr>
            <a:r>
              <a:rPr lang="es-ES" dirty="0" err="1" smtClean="0"/>
              <a:t>Layout</a:t>
            </a:r>
            <a:r>
              <a:rPr lang="es-ES" dirty="0" smtClean="0"/>
              <a:t> de Agenda</a:t>
            </a:r>
          </a:p>
          <a:p>
            <a:pPr marL="685734" lvl="1" indent="-342900">
              <a:buFont typeface="Arial" panose="020B0604020202020204" pitchFamily="34" charset="0"/>
              <a:buChar char="•"/>
            </a:pPr>
            <a:r>
              <a:rPr lang="es-ES" dirty="0" err="1" smtClean="0"/>
              <a:t>Pivorama</a:t>
            </a:r>
            <a:endParaRPr lang="es-E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Recapitulación de novedades</a:t>
            </a:r>
            <a:endParaRPr lang="es-ES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4846637" y="1897062"/>
            <a:ext cx="5714998" cy="457971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solidFill>
                  <a:srgbClr val="67217A"/>
                </a:solidFill>
                <a:latin typeface="+mj-lt"/>
                <a:ea typeface="+mn-ea"/>
                <a:cs typeface="+mn-cs"/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734" lvl="1" indent="-342900">
              <a:buFont typeface="Arial" pitchFamily="34" charset="0"/>
              <a:buChar char="•"/>
            </a:pPr>
            <a:endParaRPr lang="es-ES" dirty="0" smtClean="0"/>
          </a:p>
          <a:p>
            <a:pPr marL="685734" lvl="1" indent="-342900">
              <a:buFont typeface="Arial" pitchFamily="34" charset="0"/>
              <a:buChar char="•"/>
            </a:pPr>
            <a:r>
              <a:rPr lang="es-ES" dirty="0" smtClean="0"/>
              <a:t>Publicidad en W10</a:t>
            </a:r>
          </a:p>
          <a:p>
            <a:pPr marL="685734" lvl="1" indent="-342900">
              <a:buFont typeface="Arial" pitchFamily="34" charset="0"/>
              <a:buChar char="•"/>
            </a:pPr>
            <a:r>
              <a:rPr lang="es-ES" dirty="0" smtClean="0"/>
              <a:t>Nuevas plantillas</a:t>
            </a:r>
          </a:p>
          <a:p>
            <a:pPr marL="685734" lvl="1" indent="-342900">
              <a:buFont typeface="Arial" pitchFamily="34" charset="0"/>
              <a:buChar char="•"/>
            </a:pPr>
            <a:endParaRPr lang="es-ES" dirty="0"/>
          </a:p>
          <a:p>
            <a:pPr marL="685734" lvl="1" indent="-342900">
              <a:buFont typeface="Arial" pitchFamily="34" charset="0"/>
              <a:buChar char="•"/>
            </a:pPr>
            <a:endParaRPr lang="es-ES" dirty="0" smtClean="0"/>
          </a:p>
          <a:p>
            <a:pPr lvl="1"/>
            <a:endParaRPr lang="es-ES" dirty="0" smtClean="0"/>
          </a:p>
          <a:p>
            <a:pPr marL="685734" lvl="1" indent="-342900">
              <a:buFont typeface="Arial" pitchFamily="34" charset="0"/>
              <a:buChar char="•"/>
            </a:pPr>
            <a:endParaRPr lang="es-ES" dirty="0" smtClean="0"/>
          </a:p>
          <a:p>
            <a:pPr marL="685734" lvl="1" indent="-342900">
              <a:buFont typeface="Arial" pitchFamily="34" charset="0"/>
              <a:buChar char="•"/>
            </a:pPr>
            <a:r>
              <a:rPr lang="es-ES" dirty="0" smtClean="0"/>
              <a:t>Búsqueda</a:t>
            </a:r>
            <a:endParaRPr lang="es-ES" dirty="0"/>
          </a:p>
          <a:p>
            <a:pPr marL="685734" lvl="1" indent="-342900">
              <a:buFont typeface="Arial" pitchFamily="34" charset="0"/>
              <a:buChar char="•"/>
            </a:pPr>
            <a:r>
              <a:rPr lang="es-ES" dirty="0" smtClean="0"/>
              <a:t>Favoritos</a:t>
            </a:r>
          </a:p>
          <a:p>
            <a:pPr marL="685734" lvl="1" indent="-342900">
              <a:buFont typeface="Arial" pitchFamily="34" charset="0"/>
              <a:buChar char="•"/>
            </a:pPr>
            <a:r>
              <a:rPr lang="es-ES" dirty="0"/>
              <a:t>Agrupación y ordenación</a:t>
            </a:r>
          </a:p>
          <a:p>
            <a:pPr lvl="1"/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9689090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837" y="1897062"/>
            <a:ext cx="4724400" cy="2971800"/>
          </a:xfrm>
        </p:spPr>
        <p:txBody>
          <a:bodyPr/>
          <a:lstStyle/>
          <a:p>
            <a:pPr algn="ctr"/>
            <a:r>
              <a:rPr lang="es-ES" sz="6000" dirty="0" smtClean="0">
                <a:latin typeface="+mn-lt"/>
              </a:rPr>
              <a:t>DEMO</a:t>
            </a:r>
            <a:br>
              <a:rPr lang="es-ES" sz="6000" dirty="0" smtClean="0">
                <a:latin typeface="+mn-lt"/>
              </a:rPr>
            </a:br>
            <a:r>
              <a:rPr lang="es-ES" sz="6000" dirty="0" smtClean="0">
                <a:latin typeface="+mn-lt"/>
              </a:rPr>
              <a:t>Parte 2</a:t>
            </a:r>
            <a:br>
              <a:rPr lang="es-ES" sz="6000" dirty="0" smtClean="0">
                <a:latin typeface="+mn-lt"/>
              </a:rPr>
            </a:br>
            <a:r>
              <a:rPr lang="es-ES" sz="6000" dirty="0">
                <a:latin typeface="+mn-lt"/>
              </a:rPr>
              <a:t/>
            </a:r>
            <a:br>
              <a:rPr lang="es-ES" sz="6000" dirty="0">
                <a:latin typeface="+mn-lt"/>
              </a:rPr>
            </a:br>
            <a:r>
              <a:rPr lang="es-ES" sz="6000" dirty="0" smtClean="0">
                <a:latin typeface="+mn-lt"/>
              </a:rPr>
              <a:t>Visual Studio</a:t>
            </a:r>
            <a:endParaRPr lang="es-ES" sz="60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0" r="10720"/>
          <a:stretch>
            <a:fillRect/>
          </a:stretch>
        </p:blipFill>
        <p:spPr>
          <a:xfrm>
            <a:off x="6219825" y="1"/>
            <a:ext cx="6216650" cy="6992587"/>
          </a:xfrm>
        </p:spPr>
      </p:pic>
    </p:spTree>
    <p:extLst>
      <p:ext uri="{BB962C8B-B14F-4D97-AF65-F5344CB8AC3E}">
        <p14:creationId xmlns:p14="http://schemas.microsoft.com/office/powerpoint/2010/main" val="38709771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4869025"/>
          </a:xfrm>
        </p:spPr>
        <p:txBody>
          <a:bodyPr/>
          <a:lstStyle/>
          <a:p>
            <a:r>
              <a:rPr lang="es-ES" dirty="0"/>
              <a:t>Modifica tus Apps con Visual Studio</a:t>
            </a:r>
          </a:p>
          <a:p>
            <a:pPr lvl="1"/>
            <a:r>
              <a:rPr lang="es-ES" dirty="0" smtClean="0"/>
              <a:t>Descarga </a:t>
            </a:r>
            <a:r>
              <a:rPr lang="es-ES" dirty="0"/>
              <a:t>el código fuente y extiende directamente tu </a:t>
            </a:r>
            <a:r>
              <a:rPr lang="es-ES" dirty="0" smtClean="0"/>
              <a:t>App</a:t>
            </a:r>
            <a:endParaRPr lang="es-ES" dirty="0"/>
          </a:p>
          <a:p>
            <a:r>
              <a:rPr lang="es-ES" dirty="0"/>
              <a:t>Paquetes </a:t>
            </a:r>
            <a:r>
              <a:rPr lang="es-ES" dirty="0" err="1"/>
              <a:t>NuGet</a:t>
            </a:r>
            <a:r>
              <a:rPr lang="es-ES" dirty="0"/>
              <a:t> Windows App Studio</a:t>
            </a:r>
          </a:p>
          <a:p>
            <a:pPr lvl="1"/>
            <a:r>
              <a:rPr lang="es-ES" b="1" dirty="0"/>
              <a:t>Data </a:t>
            </a:r>
            <a:r>
              <a:rPr lang="es-ES" b="1" dirty="0" err="1"/>
              <a:t>Providers</a:t>
            </a:r>
            <a:r>
              <a:rPr lang="es-ES" dirty="0"/>
              <a:t>: </a:t>
            </a:r>
            <a:r>
              <a:rPr lang="es-ES" dirty="0" err="1"/>
              <a:t>Rss</a:t>
            </a:r>
            <a:r>
              <a:rPr lang="es-ES" dirty="0"/>
              <a:t>, Twitter, YouTube, </a:t>
            </a:r>
            <a:r>
              <a:rPr lang="es-ES" dirty="0" err="1"/>
              <a:t>Flicker</a:t>
            </a:r>
            <a:r>
              <a:rPr lang="es-ES" dirty="0"/>
              <a:t>, Bing, Facebook, Instagram</a:t>
            </a:r>
          </a:p>
          <a:p>
            <a:pPr lvl="1"/>
            <a:r>
              <a:rPr lang="es-ES" b="1" dirty="0"/>
              <a:t>Universal </a:t>
            </a:r>
            <a:r>
              <a:rPr lang="es-ES" b="1" dirty="0" err="1"/>
              <a:t>Controls</a:t>
            </a:r>
            <a:r>
              <a:rPr lang="es-ES" dirty="0"/>
              <a:t>: </a:t>
            </a:r>
            <a:r>
              <a:rPr lang="es-ES" dirty="0" err="1"/>
              <a:t>Navigation</a:t>
            </a:r>
            <a:r>
              <a:rPr lang="es-ES" dirty="0"/>
              <a:t> </a:t>
            </a:r>
            <a:r>
              <a:rPr lang="es-ES" dirty="0" err="1"/>
              <a:t>Service</a:t>
            </a:r>
            <a:r>
              <a:rPr lang="es-ES" dirty="0"/>
              <a:t>, Visual Break </a:t>
            </a:r>
            <a:r>
              <a:rPr lang="es-ES" dirty="0" err="1"/>
              <a:t>Points</a:t>
            </a:r>
            <a:r>
              <a:rPr lang="es-ES" dirty="0"/>
              <a:t>, </a:t>
            </a:r>
            <a:r>
              <a:rPr lang="es-ES" dirty="0" err="1"/>
              <a:t>Responsive</a:t>
            </a:r>
            <a:r>
              <a:rPr lang="es-ES" dirty="0"/>
              <a:t> </a:t>
            </a:r>
            <a:r>
              <a:rPr lang="es-ES" dirty="0" err="1"/>
              <a:t>Grid</a:t>
            </a:r>
            <a:r>
              <a:rPr lang="es-ES" dirty="0"/>
              <a:t> View</a:t>
            </a:r>
            <a:r>
              <a:rPr lang="es-ES" dirty="0" smtClean="0"/>
              <a:t>…</a:t>
            </a:r>
            <a:endParaRPr lang="es-ES" dirty="0"/>
          </a:p>
          <a:p>
            <a:r>
              <a:rPr lang="es-ES" dirty="0"/>
              <a:t>Open </a:t>
            </a:r>
            <a:r>
              <a:rPr lang="es-ES" dirty="0" err="1"/>
              <a:t>Source</a:t>
            </a:r>
            <a:endParaRPr lang="es-ES" dirty="0"/>
          </a:p>
          <a:p>
            <a:pPr lvl="1"/>
            <a:r>
              <a:rPr lang="es-ES" dirty="0"/>
              <a:t>Código Fuente de Paquetes </a:t>
            </a:r>
            <a:r>
              <a:rPr lang="es-ES" dirty="0" err="1"/>
              <a:t>NuGet</a:t>
            </a:r>
            <a:r>
              <a:rPr lang="es-ES" dirty="0"/>
              <a:t>, Ejemplos y </a:t>
            </a:r>
            <a:r>
              <a:rPr lang="es-ES" dirty="0" err="1"/>
              <a:t>Sample</a:t>
            </a:r>
            <a:r>
              <a:rPr lang="es-ES" dirty="0"/>
              <a:t> Apps</a:t>
            </a:r>
          </a:p>
          <a:p>
            <a:pPr lvl="1"/>
            <a:r>
              <a:rPr lang="es-ES" dirty="0" err="1"/>
              <a:t>Pull</a:t>
            </a:r>
            <a:r>
              <a:rPr lang="es-ES" dirty="0"/>
              <a:t> </a:t>
            </a:r>
            <a:r>
              <a:rPr lang="es-ES" dirty="0" err="1"/>
              <a:t>Request</a:t>
            </a:r>
            <a:r>
              <a:rPr lang="es-ES" dirty="0"/>
              <a:t> son bienvenidos! @</a:t>
            </a:r>
            <a:r>
              <a:rPr lang="es-ES" dirty="0">
                <a:hlinkClick r:id="rId2"/>
              </a:rPr>
              <a:t> https://github.com/wasteam</a:t>
            </a:r>
            <a:r>
              <a:rPr lang="es-ES" dirty="0"/>
              <a:t> </a:t>
            </a:r>
          </a:p>
          <a:p>
            <a:pPr lvl="1"/>
            <a:endParaRPr lang="es-ES" dirty="0"/>
          </a:p>
          <a:p>
            <a:endParaRPr lang="es-ES" sz="20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Extender y Reutilizar</a:t>
            </a:r>
          </a:p>
        </p:txBody>
      </p:sp>
    </p:spTree>
    <p:extLst>
      <p:ext uri="{BB962C8B-B14F-4D97-AF65-F5344CB8AC3E}">
        <p14:creationId xmlns:p14="http://schemas.microsoft.com/office/powerpoint/2010/main" val="4291169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08037" y="754062"/>
            <a:ext cx="10744200" cy="6172200"/>
          </a:xfrm>
        </p:spPr>
        <p:txBody>
          <a:bodyPr/>
          <a:lstStyle/>
          <a:p>
            <a:pPr lvl="0"/>
            <a:r>
              <a:rPr lang="es-ES" sz="4400" dirty="0" smtClean="0">
                <a:latin typeface="+mn-lt"/>
              </a:rPr>
              <a:t>Recursos</a:t>
            </a:r>
            <a:r>
              <a:rPr lang="es-ES" sz="4400" dirty="0">
                <a:latin typeface="+mn-lt"/>
              </a:rPr>
              <a:t/>
            </a:r>
            <a:br>
              <a:rPr lang="es-ES" sz="4400" dirty="0">
                <a:latin typeface="+mn-lt"/>
              </a:rPr>
            </a:br>
            <a:r>
              <a:rPr lang="es-ES" sz="4400" dirty="0" smtClean="0">
                <a:latin typeface="+mn-lt"/>
              </a:rPr>
              <a:t/>
            </a:r>
            <a:br>
              <a:rPr lang="es-ES" sz="4400" dirty="0" smtClean="0">
                <a:latin typeface="+mn-lt"/>
              </a:rPr>
            </a:br>
            <a:r>
              <a:rPr lang="es-ES" sz="3200" b="1" dirty="0" smtClean="0"/>
              <a:t>Código y presentación</a:t>
            </a:r>
            <a:r>
              <a:rPr lang="es-ES" sz="2800" dirty="0" smtClean="0">
                <a:latin typeface="+mn-lt"/>
              </a:rPr>
              <a:t/>
            </a:r>
            <a:br>
              <a:rPr lang="es-ES" sz="2800" dirty="0" smtClean="0">
                <a:latin typeface="+mn-lt"/>
              </a:rPr>
            </a:br>
            <a:r>
              <a:rPr lang="es-ES" sz="2800" u="sng" dirty="0">
                <a:hlinkClick r:id="rId2"/>
              </a:rPr>
              <a:t>http://</a:t>
            </a:r>
            <a:r>
              <a:rPr lang="es-ES" sz="2800" u="sng" dirty="0" smtClean="0">
                <a:hlinkClick r:id="rId2"/>
              </a:rPr>
              <a:t>aka.ms/eventscode</a:t>
            </a:r>
            <a:r>
              <a:rPr lang="es-ES" sz="2800" u="sng" dirty="0" smtClean="0"/>
              <a:t/>
            </a:r>
            <a:br>
              <a:rPr lang="es-ES" sz="2800" u="sng" dirty="0" smtClean="0"/>
            </a:br>
            <a:r>
              <a:rPr lang="es-ES" sz="2800" u="sng" dirty="0" smtClean="0"/>
              <a:t/>
            </a:r>
            <a:br>
              <a:rPr lang="es-ES" sz="2800" u="sng" dirty="0" smtClean="0"/>
            </a:br>
            <a:r>
              <a:rPr lang="es-ES" sz="3200" b="1" dirty="0" smtClean="0"/>
              <a:t>Windows </a:t>
            </a:r>
            <a:r>
              <a:rPr lang="es-ES" sz="3200" b="1" dirty="0"/>
              <a:t>App Studio</a:t>
            </a:r>
            <a:r>
              <a:rPr lang="es-ES" sz="2800" dirty="0"/>
              <a:t/>
            </a:r>
            <a:br>
              <a:rPr lang="es-ES" sz="2800" dirty="0"/>
            </a:br>
            <a:r>
              <a:rPr lang="es-ES" sz="2800" u="sng" dirty="0">
                <a:hlinkClick r:id="rId3"/>
              </a:rPr>
              <a:t>http://appstudio.windows.com</a:t>
            </a:r>
            <a:r>
              <a:rPr lang="es-ES" sz="2800" u="sng" dirty="0" smtClean="0"/>
              <a:t/>
            </a:r>
            <a:br>
              <a:rPr lang="es-ES" sz="2800" u="sng" dirty="0" smtClean="0"/>
            </a:br>
            <a:r>
              <a:rPr lang="es-ES" sz="3200" b="1" dirty="0" smtClean="0"/>
              <a:t>Librerías </a:t>
            </a:r>
            <a:r>
              <a:rPr lang="es-ES" sz="3200" b="1" dirty="0" err="1"/>
              <a:t>NuGet</a:t>
            </a:r>
            <a:r>
              <a:rPr lang="es-ES" sz="2800" dirty="0"/>
              <a:t/>
            </a:r>
            <a:br>
              <a:rPr lang="es-ES" sz="2800" dirty="0"/>
            </a:br>
            <a:r>
              <a:rPr lang="es-ES" sz="2800" dirty="0">
                <a:hlinkClick r:id="rId4"/>
              </a:rPr>
              <a:t>http://www.nuget.org/profiles/wasteam/</a:t>
            </a:r>
            <a:r>
              <a:rPr lang="es-ES" sz="2800" dirty="0"/>
              <a:t>  </a:t>
            </a:r>
            <a:br>
              <a:rPr lang="es-ES" sz="2800" dirty="0"/>
            </a:br>
            <a:r>
              <a:rPr lang="es-ES" sz="3200" b="1" dirty="0" err="1" smtClean="0"/>
              <a:t>GitHub</a:t>
            </a:r>
            <a:r>
              <a:rPr lang="es-ES" sz="2800" dirty="0"/>
              <a:t/>
            </a:r>
            <a:br>
              <a:rPr lang="es-ES" sz="2800" dirty="0"/>
            </a:br>
            <a:r>
              <a:rPr lang="es-ES" sz="2800" dirty="0">
                <a:hlinkClick r:id="rId5"/>
              </a:rPr>
              <a:t>https://github.com/wasteam/</a:t>
            </a:r>
            <a:r>
              <a:rPr lang="es-ES" sz="2800" dirty="0"/>
              <a:t>  </a:t>
            </a:r>
            <a:r>
              <a:rPr lang="es-ES" sz="3600" dirty="0"/>
              <a:t/>
            </a:r>
            <a:br>
              <a:rPr lang="es-ES" sz="3600" dirty="0"/>
            </a:br>
            <a:r>
              <a:rPr lang="es-ES" sz="3600" u="sng" dirty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s-ES" sz="3600" u="sng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ES" dirty="0" smtClean="0">
                <a:latin typeface="+mn-lt"/>
              </a:rPr>
              <a:t/>
            </a:r>
            <a:br>
              <a:rPr lang="es-ES" dirty="0" smtClean="0">
                <a:latin typeface="+mn-lt"/>
              </a:rPr>
            </a:br>
            <a:endParaRPr lang="es-E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6546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 txBox="1">
            <a:spLocks/>
          </p:cNvSpPr>
          <p:nvPr/>
        </p:nvSpPr>
        <p:spPr>
          <a:xfrm>
            <a:off x="7916507" y="5097128"/>
            <a:ext cx="4501997" cy="473422"/>
          </a:xfrm>
          <a:prstGeom prst="rect">
            <a:avLst/>
          </a:prstGeom>
          <a:noFill/>
        </p:spPr>
        <p:txBody>
          <a:bodyPr vert="horz" wrap="square" lIns="146304" tIns="109728" rIns="146304" bIns="109728" rtlCol="0" anchor="b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mtClean="0"/>
              <a:t>http://aka.ms/DOTNETT4S5</a:t>
            </a:r>
            <a:endParaRPr lang="es-ES" dirty="0"/>
          </a:p>
        </p:txBody>
      </p:sp>
      <p:pic>
        <p:nvPicPr>
          <p:cNvPr id="5" name="Marcador de posición de 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05379" y="1404591"/>
            <a:ext cx="3524251" cy="35242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37" y="4908711"/>
            <a:ext cx="1180457" cy="959122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1531294" y="5062181"/>
            <a:ext cx="3429000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 smtClean="0">
                <a:solidFill>
                  <a:schemeClr val="bg1"/>
                </a:solidFill>
                <a:latin typeface="+mn-lt"/>
              </a:rPr>
              <a:t>@</a:t>
            </a:r>
            <a:r>
              <a:rPr lang="es-ES" dirty="0" err="1" smtClean="0">
                <a:solidFill>
                  <a:schemeClr val="bg1"/>
                </a:solidFill>
                <a:latin typeface="+mn-lt"/>
              </a:rPr>
              <a:t>mvegaca</a:t>
            </a:r>
            <a:endParaRPr lang="es-ES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7312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 dirty="0" smtClean="0"/>
              <a:t>Martín Vega</a:t>
            </a:r>
            <a:endParaRPr lang="en-US" dirty="0"/>
          </a:p>
          <a:p>
            <a:pPr lvl="0"/>
            <a:r>
              <a:rPr lang="en-US" dirty="0" smtClean="0"/>
              <a:t>Windows Developer</a:t>
            </a:r>
            <a:endParaRPr lang="en-US" dirty="0"/>
          </a:p>
          <a:p>
            <a:pPr lvl="0"/>
            <a:r>
              <a:rPr lang="en-US" dirty="0" smtClean="0"/>
              <a:t>@</a:t>
            </a:r>
            <a:r>
              <a:rPr lang="en-US" dirty="0" err="1" smtClean="0"/>
              <a:t>mvegaca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http://aka.ms/DOTNETT4S5</a:t>
            </a:r>
          </a:p>
        </p:txBody>
      </p:sp>
      <p:pic>
        <p:nvPicPr>
          <p:cNvPr id="5" name="Marcador de posición de imagen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893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74702" y="4259262"/>
            <a:ext cx="7010335" cy="1191844"/>
          </a:xfrm>
        </p:spPr>
        <p:txBody>
          <a:bodyPr/>
          <a:lstStyle/>
          <a:p>
            <a:pPr lvl="0"/>
            <a:r>
              <a:rPr lang="en-US" dirty="0" smtClean="0"/>
              <a:t>Martin Vega</a:t>
            </a:r>
            <a:endParaRPr lang="en-US" dirty="0"/>
          </a:p>
          <a:p>
            <a:pPr lvl="0"/>
            <a:r>
              <a:rPr lang="en-US" dirty="0" smtClean="0"/>
              <a:t>Senior Consultant</a:t>
            </a:r>
          </a:p>
          <a:p>
            <a:pPr lvl="0"/>
            <a:r>
              <a:rPr lang="en-US" dirty="0" smtClean="0"/>
              <a:t>mvega@pasiona.com</a:t>
            </a:r>
          </a:p>
          <a:p>
            <a:pPr lvl="0"/>
            <a:r>
              <a:rPr lang="en-US" dirty="0" smtClean="0"/>
              <a:t>@</a:t>
            </a:r>
            <a:r>
              <a:rPr lang="en-US" dirty="0" err="1" smtClean="0"/>
              <a:t>mvegaca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702" y="1363662"/>
            <a:ext cx="7010335" cy="2286000"/>
          </a:xfrm>
        </p:spPr>
        <p:txBody>
          <a:bodyPr/>
          <a:lstStyle/>
          <a:p>
            <a:r>
              <a:rPr lang="es-ES_tradnl" dirty="0"/>
              <a:t>Microsoft Windows App Studio: Apps para Windows 10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004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60842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1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4 Rectángulo">
            <a:hlinkClick r:id="rId2"/>
          </p:cNvPr>
          <p:cNvSpPr>
            <a:spLocks noChangeArrowheads="1"/>
          </p:cNvSpPr>
          <p:nvPr/>
        </p:nvSpPr>
        <p:spPr bwMode="auto">
          <a:xfrm>
            <a:off x="655637" y="3894138"/>
            <a:ext cx="30462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s-ES" sz="1800" b="1" dirty="0">
                <a:solidFill>
                  <a:schemeClr val="bg1"/>
                </a:solidFill>
                <a:latin typeface="Helvetica-Light"/>
              </a:rPr>
              <a:t>www.pasiona.com</a:t>
            </a:r>
          </a:p>
        </p:txBody>
      </p:sp>
      <p:pic>
        <p:nvPicPr>
          <p:cNvPr id="6" name="Picture 4" descr="C:\Users\Disseny\Desktop\PASIONA\PASIONA\Fotos d'arxiu directius pasiona\fotografies directius\logo pasiona negati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" y="1135062"/>
            <a:ext cx="3561729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14 Rectángulo"/>
          <p:cNvSpPr>
            <a:spLocks noChangeArrowheads="1"/>
          </p:cNvSpPr>
          <p:nvPr/>
        </p:nvSpPr>
        <p:spPr bwMode="auto">
          <a:xfrm>
            <a:off x="655637" y="4640321"/>
            <a:ext cx="30462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s-ES" sz="1800" dirty="0">
                <a:solidFill>
                  <a:schemeClr val="bg1"/>
                </a:solidFill>
                <a:latin typeface="Helvetica-Light"/>
              </a:rPr>
              <a:t>(+34) 669 333 333</a:t>
            </a:r>
          </a:p>
        </p:txBody>
      </p:sp>
      <p:pic>
        <p:nvPicPr>
          <p:cNvPr id="8" name="Picture 3" descr="C:\Users\Disseny\Desktop\youtube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318" y="3154225"/>
            <a:ext cx="605489" cy="608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C:\Users\Disseny\Desktop\facebook.png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585" y="3164265"/>
            <a:ext cx="608502" cy="608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C:\Users\Disseny\Desktop\PASIONA\PASIONA\PPT\3.taller\16-9\imatges suport\xarxes socials\Sin título-1.png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70" y="3151214"/>
            <a:ext cx="617536" cy="6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14 Rectángulo">
            <a:hlinkClick r:id="rId10"/>
          </p:cNvPr>
          <p:cNvSpPr>
            <a:spLocks noChangeArrowheads="1"/>
          </p:cNvSpPr>
          <p:nvPr/>
        </p:nvSpPr>
        <p:spPr bwMode="auto">
          <a:xfrm>
            <a:off x="655637" y="4317156"/>
            <a:ext cx="304623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1800"/>
              </a:lnSpc>
              <a:spcBef>
                <a:spcPct val="0"/>
              </a:spcBef>
              <a:buFontTx/>
              <a:buNone/>
            </a:pPr>
            <a:r>
              <a:rPr lang="es-ES" sz="1800" dirty="0">
                <a:solidFill>
                  <a:schemeClr val="bg1"/>
                </a:solidFill>
                <a:latin typeface="Helvetica-Light"/>
              </a:rPr>
              <a:t>info@pasiona.com</a:t>
            </a:r>
          </a:p>
        </p:txBody>
      </p:sp>
      <p:pic>
        <p:nvPicPr>
          <p:cNvPr id="12" name="Picture 2" descr="C:\Users\Disseny\Desktop\PASIONA\PASIONA\PPT\3.taller\16-9\imatges suport\xarxes socials\twitter.png">
            <a:hlinkClick r:id="rId11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1" y="3155242"/>
            <a:ext cx="608502" cy="608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ángulo 15"/>
          <p:cNvSpPr>
            <a:spLocks noChangeArrowheads="1"/>
          </p:cNvSpPr>
          <p:nvPr/>
        </p:nvSpPr>
        <p:spPr bwMode="auto">
          <a:xfrm>
            <a:off x="655637" y="5005610"/>
            <a:ext cx="19606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sz="2400" dirty="0">
                <a:solidFill>
                  <a:schemeClr val="bg1"/>
                </a:solidFill>
                <a:latin typeface="Helvetica-Light"/>
              </a:rPr>
              <a:t>@pasiona</a:t>
            </a:r>
          </a:p>
        </p:txBody>
      </p:sp>
      <p:pic>
        <p:nvPicPr>
          <p:cNvPr id="14" name="Picture 2" descr="C:\Users\Disseny\Desktop\portada ppt corporativa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11963" b="1382"/>
          <a:stretch>
            <a:fillRect/>
          </a:stretch>
        </p:blipFill>
        <p:spPr bwMode="auto">
          <a:xfrm>
            <a:off x="4250593" y="-7386"/>
            <a:ext cx="8173388" cy="699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ángulo 14"/>
          <p:cNvSpPr/>
          <p:nvPr/>
        </p:nvSpPr>
        <p:spPr>
          <a:xfrm>
            <a:off x="4221121" y="5173662"/>
            <a:ext cx="8173388" cy="1820863"/>
          </a:xfrm>
          <a:prstGeom prst="rect">
            <a:avLst/>
          </a:prstGeom>
          <a:solidFill>
            <a:schemeClr val="bg1">
              <a:lumMod val="65000"/>
              <a:alpha val="62000"/>
            </a:schemeClr>
          </a:solidFill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6" name="4 Rectángulo">
            <a:hlinkClick r:id="rId14"/>
          </p:cNvPr>
          <p:cNvSpPr>
            <a:spLocks noChangeArrowheads="1"/>
          </p:cNvSpPr>
          <p:nvPr/>
        </p:nvSpPr>
        <p:spPr bwMode="auto">
          <a:xfrm>
            <a:off x="4473177" y="5630862"/>
            <a:ext cx="273830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sz="2400" dirty="0">
                <a:solidFill>
                  <a:schemeClr val="bg1"/>
                </a:solidFill>
                <a:latin typeface="Helvetica-Light"/>
              </a:rPr>
              <a:t>Barcelona</a:t>
            </a:r>
          </a:p>
          <a:p>
            <a:pPr eaLnBrk="1" hangingPunct="1">
              <a:lnSpc>
                <a:spcPts val="1800"/>
              </a:lnSpc>
              <a:spcBef>
                <a:spcPct val="0"/>
              </a:spcBef>
              <a:buFontTx/>
              <a:buNone/>
            </a:pPr>
            <a:r>
              <a:rPr lang="es-ES" sz="1400" dirty="0" err="1">
                <a:solidFill>
                  <a:schemeClr val="bg1"/>
                </a:solidFill>
                <a:latin typeface="Helvetica-Light"/>
              </a:rPr>
              <a:t>Pujades</a:t>
            </a:r>
            <a:r>
              <a:rPr lang="es-ES" sz="1400" dirty="0">
                <a:solidFill>
                  <a:schemeClr val="bg1"/>
                </a:solidFill>
                <a:latin typeface="Helvetica-Light"/>
              </a:rPr>
              <a:t> 350, 10ª planta</a:t>
            </a:r>
            <a:br>
              <a:rPr lang="es-ES" sz="1400" dirty="0">
                <a:solidFill>
                  <a:schemeClr val="bg1"/>
                </a:solidFill>
                <a:latin typeface="Helvetica-Light"/>
              </a:rPr>
            </a:br>
            <a:r>
              <a:rPr lang="es-ES" sz="1400" dirty="0">
                <a:solidFill>
                  <a:schemeClr val="bg1"/>
                </a:solidFill>
                <a:latin typeface="Helvetica-Light"/>
              </a:rPr>
              <a:t>08019 · Barcelona</a:t>
            </a:r>
          </a:p>
        </p:txBody>
      </p:sp>
      <p:sp>
        <p:nvSpPr>
          <p:cNvPr id="20" name="13 Rectángulo">
            <a:hlinkClick r:id="rId15"/>
          </p:cNvPr>
          <p:cNvSpPr>
            <a:spLocks noChangeArrowheads="1"/>
          </p:cNvSpPr>
          <p:nvPr/>
        </p:nvSpPr>
        <p:spPr bwMode="auto">
          <a:xfrm>
            <a:off x="6497109" y="5633485"/>
            <a:ext cx="2286000" cy="948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sz="2400" dirty="0">
                <a:solidFill>
                  <a:schemeClr val="bg1"/>
                </a:solidFill>
                <a:latin typeface="Helvetica-Light"/>
              </a:rPr>
              <a:t>Bilbao</a:t>
            </a:r>
          </a:p>
          <a:p>
            <a:pPr eaLnBrk="1" hangingPunct="1">
              <a:lnSpc>
                <a:spcPts val="1900"/>
              </a:lnSpc>
              <a:spcBef>
                <a:spcPct val="0"/>
              </a:spcBef>
              <a:buFontTx/>
              <a:buNone/>
            </a:pPr>
            <a:r>
              <a:rPr lang="es-ES" sz="1400" dirty="0">
                <a:solidFill>
                  <a:schemeClr val="bg1"/>
                </a:solidFill>
                <a:latin typeface="Helvetica-Light"/>
              </a:rPr>
              <a:t>Gran Vía 19-21, 2ª planta </a:t>
            </a:r>
            <a:br>
              <a:rPr lang="es-ES" sz="1400" dirty="0">
                <a:solidFill>
                  <a:schemeClr val="bg1"/>
                </a:solidFill>
                <a:latin typeface="Helvetica-Light"/>
              </a:rPr>
            </a:br>
            <a:r>
              <a:rPr lang="es-ES" sz="1400" dirty="0">
                <a:solidFill>
                  <a:schemeClr val="bg1"/>
                </a:solidFill>
                <a:latin typeface="Helvetica-Light"/>
              </a:rPr>
              <a:t>48008 · Bilbao</a:t>
            </a:r>
          </a:p>
        </p:txBody>
      </p:sp>
      <p:sp>
        <p:nvSpPr>
          <p:cNvPr id="21" name="13 Rectángulo">
            <a:hlinkClick r:id="rId16"/>
          </p:cNvPr>
          <p:cNvSpPr>
            <a:spLocks noChangeArrowheads="1"/>
          </p:cNvSpPr>
          <p:nvPr/>
        </p:nvSpPr>
        <p:spPr bwMode="auto">
          <a:xfrm>
            <a:off x="8676923" y="5630862"/>
            <a:ext cx="1386918" cy="948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sz="2400" dirty="0">
                <a:solidFill>
                  <a:schemeClr val="bg1"/>
                </a:solidFill>
                <a:latin typeface="Helvetica-Light"/>
              </a:rPr>
              <a:t>Madrid</a:t>
            </a:r>
          </a:p>
          <a:p>
            <a:pPr eaLnBrk="1" hangingPunct="1">
              <a:lnSpc>
                <a:spcPts val="1900"/>
              </a:lnSpc>
              <a:spcBef>
                <a:spcPct val="0"/>
              </a:spcBef>
              <a:buFontTx/>
              <a:buNone/>
            </a:pPr>
            <a:r>
              <a:rPr lang="es-ES" sz="1400" dirty="0">
                <a:solidFill>
                  <a:schemeClr val="bg1"/>
                </a:solidFill>
                <a:latin typeface="Helvetica-Light"/>
              </a:rPr>
              <a:t>Pinar 5, </a:t>
            </a:r>
            <a:br>
              <a:rPr lang="es-ES" sz="1400" dirty="0">
                <a:solidFill>
                  <a:schemeClr val="bg1"/>
                </a:solidFill>
                <a:latin typeface="Helvetica-Light"/>
              </a:rPr>
            </a:br>
            <a:r>
              <a:rPr lang="es-ES" sz="1400" dirty="0">
                <a:solidFill>
                  <a:schemeClr val="bg1"/>
                </a:solidFill>
                <a:latin typeface="Helvetica-Light"/>
              </a:rPr>
              <a:t>28006 · Madrid</a:t>
            </a:r>
          </a:p>
        </p:txBody>
      </p:sp>
      <p:sp>
        <p:nvSpPr>
          <p:cNvPr id="22" name="14 Rectángulo">
            <a:hlinkClick r:id="rId17"/>
          </p:cNvPr>
          <p:cNvSpPr>
            <a:spLocks noChangeArrowheads="1"/>
          </p:cNvSpPr>
          <p:nvPr/>
        </p:nvSpPr>
        <p:spPr bwMode="auto">
          <a:xfrm>
            <a:off x="10093313" y="5630862"/>
            <a:ext cx="2260234" cy="948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sz="2400" dirty="0">
                <a:solidFill>
                  <a:schemeClr val="bg1"/>
                </a:solidFill>
                <a:latin typeface="Helvetica-Light"/>
              </a:rPr>
              <a:t>Londres</a:t>
            </a:r>
          </a:p>
          <a:p>
            <a:pPr eaLnBrk="1" hangingPunct="1">
              <a:lnSpc>
                <a:spcPts val="1900"/>
              </a:lnSpc>
              <a:spcBef>
                <a:spcPct val="0"/>
              </a:spcBef>
              <a:buFontTx/>
              <a:buNone/>
            </a:pPr>
            <a:r>
              <a:rPr lang="es-ES" sz="1400" dirty="0">
                <a:solidFill>
                  <a:schemeClr val="bg1"/>
                </a:solidFill>
                <a:latin typeface="Helvetica-Light"/>
              </a:rPr>
              <a:t>1 Northumberland </a:t>
            </a:r>
            <a:r>
              <a:rPr lang="es-ES" sz="1400" dirty="0" err="1">
                <a:solidFill>
                  <a:schemeClr val="bg1"/>
                </a:solidFill>
                <a:latin typeface="Helvetica-Light"/>
              </a:rPr>
              <a:t>Avenue</a:t>
            </a:r>
            <a:r>
              <a:rPr lang="es-ES" sz="1400" dirty="0">
                <a:solidFill>
                  <a:schemeClr val="bg1"/>
                </a:solidFill>
                <a:latin typeface="Helvetica-Light"/>
              </a:rPr>
              <a:t/>
            </a:r>
            <a:br>
              <a:rPr lang="es-ES" sz="1400" dirty="0">
                <a:solidFill>
                  <a:schemeClr val="bg1"/>
                </a:solidFill>
                <a:latin typeface="Helvetica-Light"/>
              </a:rPr>
            </a:br>
            <a:r>
              <a:rPr lang="es-ES" sz="1400" dirty="0">
                <a:solidFill>
                  <a:schemeClr val="bg1"/>
                </a:solidFill>
                <a:latin typeface="Helvetica-Light"/>
              </a:rPr>
              <a:t>London · WC2N  5BW</a:t>
            </a:r>
          </a:p>
        </p:txBody>
      </p:sp>
    </p:spTree>
    <p:extLst>
      <p:ext uri="{BB962C8B-B14F-4D97-AF65-F5344CB8AC3E}">
        <p14:creationId xmlns:p14="http://schemas.microsoft.com/office/powerpoint/2010/main" val="21029761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20" grpId="0"/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37037" y="1212850"/>
            <a:ext cx="7924802" cy="627864"/>
          </a:xfrm>
        </p:spPr>
        <p:txBody>
          <a:bodyPr/>
          <a:lstStyle/>
          <a:p>
            <a:r>
              <a:rPr lang="es-ES" sz="3200" dirty="0" smtClean="0"/>
              <a:t>Senior </a:t>
            </a:r>
            <a:r>
              <a:rPr lang="es-ES" sz="3200" dirty="0" err="1" smtClean="0"/>
              <a:t>Consultant</a:t>
            </a:r>
            <a:r>
              <a:rPr lang="es-ES" sz="3200" dirty="0" smtClean="0"/>
              <a:t> – Windows Development</a:t>
            </a:r>
            <a:endParaRPr lang="es-E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Martin Vega</a:t>
            </a:r>
            <a:endParaRPr lang="es-ES" dirty="0"/>
          </a:p>
        </p:txBody>
      </p:sp>
      <p:pic>
        <p:nvPicPr>
          <p:cNvPr id="6" name="Marcador de posición de imagen 5"/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" b="2083"/>
          <a:stretch>
            <a:fillRect/>
          </a:stretch>
        </p:blipFill>
        <p:spPr/>
      </p:pic>
      <p:sp>
        <p:nvSpPr>
          <p:cNvPr id="8" name="2 Rectángulo"/>
          <p:cNvSpPr/>
          <p:nvPr/>
        </p:nvSpPr>
        <p:spPr>
          <a:xfrm>
            <a:off x="8061889" y="2199898"/>
            <a:ext cx="3622386" cy="1686895"/>
          </a:xfrm>
          <a:prstGeom prst="rect">
            <a:avLst/>
          </a:prstGeom>
          <a:solidFill>
            <a:srgbClr val="90D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pic>
        <p:nvPicPr>
          <p:cNvPr id="9" name="Picture 4" descr="C:\Users\Disseny\Desktop\PASIONA\[T]echdencias\imatge gràfica\logotip [T]echdencias_hortiz_blanc-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837" y="2795952"/>
            <a:ext cx="2914561" cy="544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503" y="2199898"/>
            <a:ext cx="3622386" cy="169183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37" y="5705992"/>
            <a:ext cx="1180457" cy="959122"/>
          </a:xfrm>
          <a:prstGeom prst="rect">
            <a:avLst/>
          </a:prstGeom>
        </p:spPr>
      </p:pic>
      <p:sp>
        <p:nvSpPr>
          <p:cNvPr id="14" name="Title 2"/>
          <p:cNvSpPr txBox="1">
            <a:spLocks/>
          </p:cNvSpPr>
          <p:nvPr/>
        </p:nvSpPr>
        <p:spPr>
          <a:xfrm>
            <a:off x="1531294" y="5859462"/>
            <a:ext cx="3429000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3600" b="1" dirty="0" smtClean="0">
                <a:latin typeface="+mn-lt"/>
              </a:rPr>
              <a:t>@</a:t>
            </a:r>
            <a:r>
              <a:rPr lang="es-ES" sz="3600" b="1" dirty="0" err="1" smtClean="0">
                <a:latin typeface="+mn-lt"/>
              </a:rPr>
              <a:t>mvegaca</a:t>
            </a:r>
            <a:endParaRPr lang="es-ES" sz="3600" b="1" dirty="0">
              <a:latin typeface="+mn-lt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037" y="4554419"/>
            <a:ext cx="3223567" cy="6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635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8237" y="1058862"/>
            <a:ext cx="5714935" cy="4038600"/>
          </a:xfrm>
        </p:spPr>
        <p:txBody>
          <a:bodyPr/>
          <a:lstStyle/>
          <a:p>
            <a:r>
              <a:rPr lang="es-ES" dirty="0">
                <a:latin typeface="+mn-lt"/>
              </a:rPr>
              <a:t>Microsoft</a:t>
            </a:r>
            <a:br>
              <a:rPr lang="es-ES" dirty="0">
                <a:latin typeface="+mn-lt"/>
              </a:rPr>
            </a:br>
            <a:r>
              <a:rPr lang="es-ES" dirty="0">
                <a:latin typeface="+mn-lt"/>
              </a:rPr>
              <a:t>Windows App Studio</a:t>
            </a:r>
            <a:r>
              <a:rPr lang="es-ES" dirty="0"/>
              <a:t/>
            </a:r>
            <a:br>
              <a:rPr lang="es-ES" dirty="0"/>
            </a:br>
            <a:r>
              <a:rPr lang="es-ES" dirty="0">
                <a:solidFill>
                  <a:schemeClr val="bg1">
                    <a:lumMod val="85000"/>
                  </a:schemeClr>
                </a:solidFill>
              </a:rPr>
              <a:t>Apps para Windows 10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37" y="906462"/>
            <a:ext cx="5531425" cy="4011910"/>
          </a:xfrm>
          <a:prstGeom prst="rect">
            <a:avLst/>
          </a:prstGeom>
        </p:spPr>
      </p:pic>
      <p:sp>
        <p:nvSpPr>
          <p:cNvPr id="4" name="Title 2"/>
          <p:cNvSpPr txBox="1">
            <a:spLocks/>
          </p:cNvSpPr>
          <p:nvPr/>
        </p:nvSpPr>
        <p:spPr>
          <a:xfrm>
            <a:off x="1308161" y="5630862"/>
            <a:ext cx="10244011" cy="685800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u="sng" dirty="0" smtClean="0">
                <a:latin typeface="+mn-lt"/>
              </a:rPr>
              <a:t>http://appstudio.windows.com</a:t>
            </a:r>
            <a:endParaRPr lang="es-ES" u="sng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1563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Categorías de Apps</a:t>
            </a:r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159" y="2673477"/>
            <a:ext cx="1157330" cy="1157330"/>
          </a:xfrm>
          <a:prstGeom prst="rect">
            <a:avLst/>
          </a:prstGeom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702" y="1419727"/>
            <a:ext cx="1216016" cy="1216016"/>
          </a:xfrm>
          <a:prstGeom prst="rect">
            <a:avLst/>
          </a:prstGeom>
        </p:spPr>
      </p:pic>
      <p:pic>
        <p:nvPicPr>
          <p:cNvPr id="6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269" y="3847777"/>
            <a:ext cx="1157331" cy="1157331"/>
          </a:xfrm>
          <a:prstGeom prst="rect">
            <a:avLst/>
          </a:prstGeom>
        </p:spPr>
      </p:pic>
      <p:pic>
        <p:nvPicPr>
          <p:cNvPr id="7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270" y="5029837"/>
            <a:ext cx="1157329" cy="1157329"/>
          </a:xfrm>
          <a:prstGeom prst="rect">
            <a:avLst/>
          </a:prstGeom>
        </p:spPr>
      </p:pic>
      <p:pic>
        <p:nvPicPr>
          <p:cNvPr id="8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654" y="4962055"/>
            <a:ext cx="1157329" cy="1157329"/>
          </a:xfrm>
          <a:prstGeom prst="rect">
            <a:avLst/>
          </a:prstGeom>
        </p:spPr>
      </p:pic>
      <p:pic>
        <p:nvPicPr>
          <p:cNvPr id="9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654" y="3771577"/>
            <a:ext cx="1157330" cy="1157330"/>
          </a:xfrm>
          <a:prstGeom prst="rect">
            <a:avLst/>
          </a:prstGeom>
        </p:spPr>
      </p:pic>
      <p:pic>
        <p:nvPicPr>
          <p:cNvPr id="10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680" y="1409377"/>
            <a:ext cx="1116683" cy="1116683"/>
          </a:xfrm>
          <a:prstGeom prst="rect">
            <a:avLst/>
          </a:prstGeom>
        </p:spPr>
      </p:pic>
      <p:pic>
        <p:nvPicPr>
          <p:cNvPr id="11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837" y="2582862"/>
            <a:ext cx="1130633" cy="1130633"/>
          </a:xfrm>
          <a:prstGeom prst="rect">
            <a:avLst/>
          </a:prstGeom>
        </p:spPr>
      </p:pic>
      <p:sp>
        <p:nvSpPr>
          <p:cNvPr id="13" name="Freeform 3"/>
          <p:cNvSpPr/>
          <p:nvPr/>
        </p:nvSpPr>
        <p:spPr>
          <a:xfrm>
            <a:off x="10935253" y="1690688"/>
            <a:ext cx="1172894" cy="2343893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300" dirty="0" smtClean="0">
                <a:solidFill>
                  <a:schemeClr val="tx1"/>
                </a:solidFill>
              </a:rPr>
              <a:t>Social</a:t>
            </a:r>
            <a:endParaRPr lang="es-ES" sz="2300" dirty="0">
              <a:solidFill>
                <a:schemeClr val="tx1"/>
              </a:solidFill>
            </a:endParaRPr>
          </a:p>
        </p:txBody>
      </p:sp>
      <p:sp>
        <p:nvSpPr>
          <p:cNvPr id="14" name="Freeform 4"/>
          <p:cNvSpPr/>
          <p:nvPr/>
        </p:nvSpPr>
        <p:spPr>
          <a:xfrm>
            <a:off x="4008122" y="3959492"/>
            <a:ext cx="2561278" cy="2343893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300" dirty="0" smtClean="0">
                <a:solidFill>
                  <a:schemeClr val="tx1"/>
                </a:solidFill>
              </a:rPr>
              <a:t>Herramientas y productividad</a:t>
            </a:r>
            <a:endParaRPr lang="es-ES" sz="2300" dirty="0">
              <a:solidFill>
                <a:schemeClr val="tx1"/>
              </a:solidFill>
            </a:endParaRPr>
          </a:p>
        </p:txBody>
      </p:sp>
      <p:sp>
        <p:nvSpPr>
          <p:cNvPr id="15" name="Freeform 5"/>
          <p:cNvSpPr/>
          <p:nvPr/>
        </p:nvSpPr>
        <p:spPr>
          <a:xfrm>
            <a:off x="8274234" y="3880280"/>
            <a:ext cx="2648757" cy="2343893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300" dirty="0" smtClean="0">
                <a:solidFill>
                  <a:schemeClr val="tx1"/>
                </a:solidFill>
              </a:rPr>
              <a:t>Información y promoción</a:t>
            </a:r>
            <a:endParaRPr lang="es-ES" sz="2300" dirty="0">
              <a:solidFill>
                <a:schemeClr val="tx1"/>
              </a:solidFill>
            </a:endParaRPr>
          </a:p>
        </p:txBody>
      </p:sp>
      <p:sp>
        <p:nvSpPr>
          <p:cNvPr id="16" name="Freeform 13"/>
          <p:cNvSpPr/>
          <p:nvPr/>
        </p:nvSpPr>
        <p:spPr>
          <a:xfrm>
            <a:off x="2636837" y="1494831"/>
            <a:ext cx="1317910" cy="2343893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lvl="0" algn="ctr" defTabSz="16446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300" kern="1200" dirty="0" smtClean="0">
                <a:solidFill>
                  <a:schemeClr val="tx1"/>
                </a:solidFill>
              </a:rPr>
              <a:t>Juegos</a:t>
            </a:r>
            <a:endParaRPr lang="es-ES" sz="2300" kern="1200" dirty="0">
              <a:solidFill>
                <a:schemeClr val="tx1"/>
              </a:solidFill>
            </a:endParaRPr>
          </a:p>
        </p:txBody>
      </p:sp>
      <p:sp>
        <p:nvSpPr>
          <p:cNvPr id="17" name="Freeform 15"/>
          <p:cNvSpPr/>
          <p:nvPr/>
        </p:nvSpPr>
        <p:spPr>
          <a:xfrm>
            <a:off x="6569400" y="1522007"/>
            <a:ext cx="2643147" cy="2343893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300" dirty="0" smtClean="0">
                <a:solidFill>
                  <a:schemeClr val="tx1"/>
                </a:solidFill>
              </a:rPr>
              <a:t>Entretenimiento</a:t>
            </a:r>
            <a:endParaRPr lang="es-ES" sz="2300" dirty="0">
              <a:solidFill>
                <a:schemeClr val="tx1"/>
              </a:solidFill>
            </a:endParaRPr>
          </a:p>
        </p:txBody>
      </p:sp>
      <p:pic>
        <p:nvPicPr>
          <p:cNvPr id="18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564" y="2509395"/>
            <a:ext cx="1321412" cy="1321412"/>
          </a:xfrm>
          <a:prstGeom prst="rect">
            <a:avLst/>
          </a:prstGeom>
        </p:spPr>
      </p:pic>
      <p:pic>
        <p:nvPicPr>
          <p:cNvPr id="19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505" y="1165960"/>
            <a:ext cx="1520723" cy="152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652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Información y Promoción </a:t>
            </a:r>
          </a:p>
        </p:txBody>
      </p:sp>
      <p:pic>
        <p:nvPicPr>
          <p:cNvPr id="1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838" y="1654131"/>
            <a:ext cx="1157329" cy="1157329"/>
          </a:xfrm>
          <a:prstGeom prst="rect">
            <a:avLst/>
          </a:prstGeom>
        </p:spPr>
      </p:pic>
      <p:pic>
        <p:nvPicPr>
          <p:cNvPr id="19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37" y="1654130"/>
            <a:ext cx="1157330" cy="1157330"/>
          </a:xfrm>
          <a:prstGeom prst="rect">
            <a:avLst/>
          </a:prstGeom>
        </p:spPr>
      </p:pic>
      <p:pic>
        <p:nvPicPr>
          <p:cNvPr id="20" name="Picture 10" descr="C:\Users\Dave\Desktop\dd0a19ea-1977-4051-a173-dbbfa39f18b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754" y="4030662"/>
            <a:ext cx="12001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 descr="C:\Users\Dave\Desktop\d0d05c72-933b-4d1a-b4e1-bdad90562aa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1654130"/>
            <a:ext cx="1157329" cy="115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C:\Users\Dave\Desktop\2a4a97e6-d15c-4149-a3a1-f115e462075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037" y="1654131"/>
            <a:ext cx="1157331" cy="115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1" descr="C:\Users\Dave\Desktop\546ad6ad-0048-4603-b325-44a76ac2cb5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37" y="4030662"/>
            <a:ext cx="12001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3" descr="C:\Users\Dave\Desktop\85bad3b3-6c68-425e-8a90-7d7f8aa55bd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66" y="4030662"/>
            <a:ext cx="12001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4" descr="C:\Users\Dave\Desktop\781772b6-f6ac-461c-a506-3d9c819b72c7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724" y="4030662"/>
            <a:ext cx="12001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 11"/>
          <p:cNvSpPr/>
          <p:nvPr/>
        </p:nvSpPr>
        <p:spPr>
          <a:xfrm>
            <a:off x="917615" y="2887662"/>
            <a:ext cx="1395373" cy="36471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Macy’s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27" name="Freeform 12"/>
          <p:cNvSpPr/>
          <p:nvPr/>
        </p:nvSpPr>
        <p:spPr>
          <a:xfrm>
            <a:off x="3193081" y="2887662"/>
            <a:ext cx="1546017" cy="36471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NY Times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28" name="Freeform 13"/>
          <p:cNvSpPr/>
          <p:nvPr/>
        </p:nvSpPr>
        <p:spPr>
          <a:xfrm>
            <a:off x="10104436" y="2887662"/>
            <a:ext cx="1614531" cy="36471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err="1" smtClean="0">
                <a:solidFill>
                  <a:schemeClr val="tx1"/>
                </a:solidFill>
              </a:rPr>
              <a:t>Engadget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29" name="Freeform 14"/>
          <p:cNvSpPr/>
          <p:nvPr/>
        </p:nvSpPr>
        <p:spPr>
          <a:xfrm>
            <a:off x="10029218" y="5326062"/>
            <a:ext cx="1719222" cy="36471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PGA Tour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30" name="Freeform 15"/>
          <p:cNvSpPr/>
          <p:nvPr/>
        </p:nvSpPr>
        <p:spPr>
          <a:xfrm>
            <a:off x="777101" y="5326062"/>
            <a:ext cx="1719222" cy="36471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All Recipes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31" name="Freeform 16"/>
          <p:cNvSpPr/>
          <p:nvPr/>
        </p:nvSpPr>
        <p:spPr>
          <a:xfrm>
            <a:off x="5263305" y="5487155"/>
            <a:ext cx="1871622" cy="36471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Arsenal Blog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32" name="Freeform 17"/>
          <p:cNvSpPr/>
          <p:nvPr/>
        </p:nvSpPr>
        <p:spPr>
          <a:xfrm>
            <a:off x="2897335" y="5403361"/>
            <a:ext cx="2137508" cy="53230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Men’s Health Workouts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33" name="Freeform 18"/>
          <p:cNvSpPr/>
          <p:nvPr/>
        </p:nvSpPr>
        <p:spPr>
          <a:xfrm>
            <a:off x="7716187" y="2887662"/>
            <a:ext cx="1931049" cy="36471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Yelp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34" name="Freeform 19"/>
          <p:cNvSpPr/>
          <p:nvPr/>
        </p:nvSpPr>
        <p:spPr>
          <a:xfrm>
            <a:off x="7727990" y="5403361"/>
            <a:ext cx="1719222" cy="532300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Las Vegas Guide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35" name="Freeform 20"/>
          <p:cNvSpPr/>
          <p:nvPr/>
        </p:nvSpPr>
        <p:spPr>
          <a:xfrm>
            <a:off x="5403891" y="2887662"/>
            <a:ext cx="1719222" cy="36471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CNN</a:t>
            </a:r>
            <a:endParaRPr lang="en-US" sz="2300" dirty="0">
              <a:solidFill>
                <a:schemeClr val="tx1"/>
              </a:solidFill>
            </a:endParaRPr>
          </a:p>
        </p:txBody>
      </p:sp>
      <p:pic>
        <p:nvPicPr>
          <p:cNvPr id="36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546" y="4080514"/>
            <a:ext cx="1150298" cy="1150298"/>
          </a:xfrm>
          <a:prstGeom prst="rect">
            <a:avLst/>
          </a:prstGeom>
        </p:spPr>
      </p:pic>
      <p:pic>
        <p:nvPicPr>
          <p:cNvPr id="37" name="Pictur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549" y="1620158"/>
            <a:ext cx="1124117" cy="112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61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5072158"/>
          </a:xfrm>
        </p:spPr>
        <p:txBody>
          <a:bodyPr/>
          <a:lstStyle/>
          <a:p>
            <a:r>
              <a:rPr lang="es-ES" dirty="0" smtClean="0"/>
              <a:t>Desarrollo </a:t>
            </a:r>
            <a:r>
              <a:rPr lang="es-ES" dirty="0"/>
              <a:t>de Apps basado en web</a:t>
            </a:r>
          </a:p>
          <a:p>
            <a:pPr lvl="1"/>
            <a:endParaRPr lang="es-ES" dirty="0"/>
          </a:p>
          <a:p>
            <a:r>
              <a:rPr lang="es-ES" dirty="0"/>
              <a:t>Muy útil para Apps de Información y Promoción</a:t>
            </a:r>
          </a:p>
          <a:p>
            <a:pPr lvl="1"/>
            <a:endParaRPr lang="es-ES" dirty="0"/>
          </a:p>
          <a:p>
            <a:r>
              <a:rPr lang="es-ES" dirty="0"/>
              <a:t>Para la plataforma Windows</a:t>
            </a:r>
          </a:p>
          <a:p>
            <a:pPr lvl="1"/>
            <a:endParaRPr lang="es-ES" dirty="0"/>
          </a:p>
          <a:p>
            <a:r>
              <a:rPr lang="es-ES" dirty="0"/>
              <a:t>Usa, comparte o publica en el Store</a:t>
            </a:r>
          </a:p>
          <a:p>
            <a:endParaRPr lang="es-E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</a:endParaRPr>
          </a:p>
          <a:p>
            <a:r>
              <a:rPr lang="es-ES" dirty="0"/>
              <a:t>Extiende o mejora tus las apps con código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Windows App Studio?</a:t>
            </a:r>
          </a:p>
        </p:txBody>
      </p:sp>
    </p:spTree>
    <p:extLst>
      <p:ext uri="{BB962C8B-B14F-4D97-AF65-F5344CB8AC3E}">
        <p14:creationId xmlns:p14="http://schemas.microsoft.com/office/powerpoint/2010/main" val="14701499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989475B9-DB6C-4EAF-8622-952BB3581377}" vid="{3DC98DF2-15D7-439F-8B72-0561DF431F48}"/>
    </a:ext>
  </a:extLst>
</a:theme>
</file>

<file path=ppt/theme/theme2.xml><?xml version="1.0" encoding="utf-8"?>
<a:theme xmlns:a="http://schemas.openxmlformats.org/drawingml/2006/main" name="1_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989475B9-DB6C-4EAF-8622-952BB3581377}" vid="{3DC98DF2-15D7-439F-8B72-0561DF431F4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b2dfeed-2da1-4ef4-b600-f5543001ef98">
      <UserInfo>
        <DisplayName/>
        <AccountId xsi:nil="true"/>
        <AccountType/>
      </UserInfo>
    </SharedWithUsers>
    <_ShortcutUrl xmlns="ed015050-a57a-4d39-9cd8-b09b64473eb7">
      <Url xsi:nil="true"/>
      <Description xsi:nil="true"/>
    </_ShortcutUr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655A170DB5584FB5BF1EFD28586C3A" ma:contentTypeVersion="3" ma:contentTypeDescription="Create a new document." ma:contentTypeScope="" ma:versionID="ac9eeb9d9b9ba19d34f79db8b3e24ee8">
  <xsd:schema xmlns:xsd="http://www.w3.org/2001/XMLSchema" xmlns:xs="http://www.w3.org/2001/XMLSchema" xmlns:p="http://schemas.microsoft.com/office/2006/metadata/properties" xmlns:ns2="2b2dfeed-2da1-4ef4-b600-f5543001ef98" xmlns:ns3="ed015050-a57a-4d39-9cd8-b09b64473eb7" targetNamespace="http://schemas.microsoft.com/office/2006/metadata/properties" ma:root="true" ma:fieldsID="201ee68f6898ad23f8753cba542e5bc7" ns2:_="" ns3:_="">
    <xsd:import namespace="2b2dfeed-2da1-4ef4-b600-f5543001ef98"/>
    <xsd:import namespace="ed015050-a57a-4d39-9cd8-b09b64473e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ShortcutUr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2dfeed-2da1-4ef4-b600-f5543001ef9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015050-a57a-4d39-9cd8-b09b64473eb7" elementFormDefault="qualified">
    <xsd:import namespace="http://schemas.microsoft.com/office/2006/documentManagement/types"/>
    <xsd:import namespace="http://schemas.microsoft.com/office/infopath/2007/PartnerControls"/>
    <xsd:element name="_ShortcutUrl" ma:index="10" nillable="true" ma:displayName="_ShortcutUrl" ma:hidden="true" ma:internalName="c000__Shortcut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655A170DB5584FB5BF1EFD28586C3A" ma:contentTypeVersion="3" ma:contentTypeDescription="Create a new document." ma:contentTypeScope="" ma:versionID="34738ad0b6b5902ee2454a3627babcfe">
  <xsd:schema xmlns:xsd="http://www.w3.org/2001/XMLSchema" xmlns:xs="http://www.w3.org/2001/XMLSchema" xmlns:p="http://schemas.microsoft.com/office/2006/metadata/properties" xmlns:ns2="2b2dfeed-2da1-4ef4-b600-f5543001ef98" xmlns:ns3="ed015050-a57a-4d39-9cd8-b09b64473eb7" targetNamespace="http://schemas.microsoft.com/office/2006/metadata/properties" ma:root="true" ma:fieldsID="f4e89f4546bf2798c577ef7cbcf9d5ea" ns2:_="" ns3:_="">
    <xsd:import namespace="2b2dfeed-2da1-4ef4-b600-f5543001ef98"/>
    <xsd:import namespace="ed015050-a57a-4d39-9cd8-b09b64473e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ShortcutUr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2dfeed-2da1-4ef4-b600-f5543001ef9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015050-a57a-4d39-9cd8-b09b64473eb7" elementFormDefault="qualified">
    <xsd:import namespace="http://schemas.microsoft.com/office/2006/documentManagement/types"/>
    <xsd:import namespace="http://schemas.microsoft.com/office/infopath/2007/PartnerControls"/>
    <xsd:element name="_ShortcutUrl" ma:index="10" nillable="true" ma:displayName="_ShortcutUrl" ma:hidden="true" ma:internalName="c000__Shortcut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5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6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7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dcmitype/"/>
    <ds:schemaRef ds:uri="http://purl.org/dc/elements/1.1/"/>
    <ds:schemaRef ds:uri="http://schemas.microsoft.com/office/2006/metadata/properties"/>
    <ds:schemaRef ds:uri="ed015050-a57a-4d39-9cd8-b09b64473eb7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2b2dfeed-2da1-4ef4-b600-f5543001ef98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EA35415-B925-4762-8567-54C88450E1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2dfeed-2da1-4ef4-b600-f5543001ef98"/>
    <ds:schemaRef ds:uri="ed015050-a57a-4d39-9cd8-b09b64473e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E611159-C1FA-4FBC-B547-FA126823C3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2dfeed-2da1-4ef4-b600-f5543001ef98"/>
    <ds:schemaRef ds:uri="ed015050-a57a-4d39-9cd8-b09b64473e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677D6579-22AD-4A80-9B8A-923346340664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A2199FAC-5EEE-45BA-AC92-CBA0E372F221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D09F2354-96C1-4297-859C-D88A853443FE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Build_2015_Template</Template>
  <TotalTime>1608</TotalTime>
  <Words>340</Words>
  <Application>Microsoft Office PowerPoint</Application>
  <PresentationFormat>Personalizado</PresentationFormat>
  <Paragraphs>100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18</vt:i4>
      </vt:variant>
    </vt:vector>
  </HeadingPairs>
  <TitlesOfParts>
    <vt:vector size="30" baseType="lpstr">
      <vt:lpstr>Arial</vt:lpstr>
      <vt:lpstr>Avenir LT Pro 45 Book</vt:lpstr>
      <vt:lpstr>Calibri</vt:lpstr>
      <vt:lpstr>Consolas</vt:lpstr>
      <vt:lpstr>Helvetica-Light</vt:lpstr>
      <vt:lpstr>ＭＳ Ｐゴシック</vt:lpstr>
      <vt:lpstr>Segoe UI</vt:lpstr>
      <vt:lpstr>Segoe UI Light</vt:lpstr>
      <vt:lpstr>Segoe UI Semilight</vt:lpstr>
      <vt:lpstr>Wingdings</vt:lpstr>
      <vt:lpstr>5-30629_Build_Template_WHITE</vt:lpstr>
      <vt:lpstr>1_5-30629_Build_Template_WHITE</vt:lpstr>
      <vt:lpstr>Presentación de PowerPoint</vt:lpstr>
      <vt:lpstr>Microsoft Windows App Studio: Apps para Windows 10</vt:lpstr>
      <vt:lpstr>Presentación de PowerPoint</vt:lpstr>
      <vt:lpstr>Presentación de PowerPoint</vt:lpstr>
      <vt:lpstr>Martin Vega</vt:lpstr>
      <vt:lpstr>Microsoft Windows App Studio Apps para Windows 10</vt:lpstr>
      <vt:lpstr>Categorías de Apps</vt:lpstr>
      <vt:lpstr>Información y Promoción </vt:lpstr>
      <vt:lpstr>¿Qué es Windows App Studio?</vt:lpstr>
      <vt:lpstr>Principios de Windows App Studio</vt:lpstr>
      <vt:lpstr>DotNet Spain Conference App</vt:lpstr>
      <vt:lpstr>DEMO Parte 1  Web</vt:lpstr>
      <vt:lpstr>Recapitulación de novedades</vt:lpstr>
      <vt:lpstr>DEMO Parte 2  Visual Studio</vt:lpstr>
      <vt:lpstr>Extender y Reutilizar</vt:lpstr>
      <vt:lpstr>Recursos  Código y presentación http://aka.ms/eventscode  Windows App Studio http://appstudio.windows.com Librerías NuGet http://www.nuget.org/profiles/wasteam/   GitHub https://github.com/wasteam/     </vt:lpstr>
      <vt:lpstr>Presentación de PowerPoint</vt:lpstr>
      <vt:lpstr>Presentación de PowerPoint</vt:lpstr>
    </vt:vector>
  </TitlesOfParts>
  <Manager/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Build 2015</dc:subject>
  <dc:creator>Andrew Clinick</dc:creator>
  <cp:keywords>Build 2015</cp:keywords>
  <dc:description>Template: Mitchell Derrey, Silver Fox Productions
Formatting: 
Audience Type:</dc:description>
  <cp:lastModifiedBy>Martin Vega Caballero</cp:lastModifiedBy>
  <cp:revision>92</cp:revision>
  <dcterms:created xsi:type="dcterms:W3CDTF">2015-04-07T19:39:07Z</dcterms:created>
  <dcterms:modified xsi:type="dcterms:W3CDTF">2016-02-24T12:53:05Z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0x0101000A655A170DB5584FB5BF1EFD28586C3A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173;#Moscone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172;#San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dience1">
    <vt:lpwstr/>
  </property>
  <property fmtid="{D5CDD505-2E9C-101B-9397-08002B2CF9AE}" pid="12" name="TaxKeyword">
    <vt:lpwstr>170;#Build 2015|54419920-0a06-43b0-b2df-79127b266d93</vt:lpwstr>
  </property>
  <property fmtid="{D5CDD505-2E9C-101B-9397-08002B2CF9AE}" pid="13" name="Event Name">
    <vt:lpwstr>171;#BUILD|58542b36-5bf5-46a6-a53f-a41fb7a73785</vt:lpwstr>
  </property>
  <property fmtid="{D5CDD505-2E9C-101B-9397-08002B2CF9AE}" pid="14" name="Tfs.IsStoryboard">
    <vt:bool>true</vt:bool>
  </property>
  <property fmtid="{D5CDD505-2E9C-101B-9397-08002B2CF9AE}" pid="15" name="_ShortcutUrl">
    <vt:lpwstr>, </vt:lpwstr>
  </property>
</Properties>
</file>